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3"/>
  </p:sldMasterIdLst>
  <p:notesMasterIdLst>
    <p:notesMasterId r:id="rId30"/>
  </p:notesMasterIdLst>
  <p:sldIdLst>
    <p:sldId id="256" r:id="rId4"/>
    <p:sldId id="277" r:id="rId5"/>
    <p:sldId id="258" r:id="rId6"/>
    <p:sldId id="259" r:id="rId7"/>
    <p:sldId id="266" r:id="rId8"/>
    <p:sldId id="311" r:id="rId9"/>
    <p:sldId id="307" r:id="rId10"/>
    <p:sldId id="269" r:id="rId11"/>
    <p:sldId id="274" r:id="rId12"/>
    <p:sldId id="312" r:id="rId13"/>
    <p:sldId id="303" r:id="rId14"/>
    <p:sldId id="306" r:id="rId15"/>
    <p:sldId id="268" r:id="rId16"/>
    <p:sldId id="267" r:id="rId17"/>
    <p:sldId id="260" r:id="rId18"/>
    <p:sldId id="261" r:id="rId19"/>
    <p:sldId id="305" r:id="rId20"/>
    <p:sldId id="310" r:id="rId21"/>
    <p:sldId id="304" r:id="rId22"/>
    <p:sldId id="262" r:id="rId23"/>
    <p:sldId id="263" r:id="rId24"/>
    <p:sldId id="279" r:id="rId25"/>
    <p:sldId id="308" r:id="rId26"/>
    <p:sldId id="264" r:id="rId27"/>
    <p:sldId id="280" r:id="rId28"/>
    <p:sldId id="309" r:id="rId29"/>
  </p:sldIdLst>
  <p:sldSz cx="9144000" cy="5143500" type="screen16x9"/>
  <p:notesSz cx="6858000" cy="9144000"/>
  <p:embeddedFontLst>
    <p:embeddedFont>
      <p:font typeface="Alata" panose="020B0604020202020204" charset="0"/>
      <p:regular r:id="rId31"/>
    </p:embeddedFont>
    <p:embeddedFont>
      <p:font typeface="Assistant" pitchFamily="2" charset="-79"/>
      <p:regular r:id="rId32"/>
      <p:bold r:id="rId33"/>
    </p:embeddedFont>
    <p:embeddedFont>
      <p:font typeface="Bayon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CB2AE-0E41-4ED0-B580-03141AF1222E}">
  <a:tblStyle styleId="{9F5CB2AE-0E41-4ED0-B580-03141AF122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10" d="100"/>
          <a:sy n="110" d="100"/>
        </p:scale>
        <p:origin x="6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customXml" Target="../customXml/item3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6d0515b2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6d0515b2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4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108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31fdcabd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31fdcabd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ecc5e20d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ecc5e20d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e1f0e9f45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e1f0e9f45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43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17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e1f0e9f45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e1f0e9f45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37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31fdcabd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31fdcabd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fa4a48a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fa4a48a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fa4a48a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fa4a48a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537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f31fdcabdc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f31fdcabdc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f31fdcabdc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f31fdcabdc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95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e1f0e9f45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e1f0e9f45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84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31fdcabd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31fdcabdc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7d89ae38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7d89ae38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3090" y="540000"/>
            <a:ext cx="6306900" cy="26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3090" y="312417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1412492" y="-4513656"/>
            <a:ext cx="5241789" cy="12182122"/>
          </a:xfrm>
          <a:custGeom>
            <a:avLst/>
            <a:gdLst/>
            <a:ahLst/>
            <a:cxnLst/>
            <a:rect l="l" t="t" r="r" b="b"/>
            <a:pathLst>
              <a:path w="19349" h="44967" extrusionOk="0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2022367" y="-7431"/>
            <a:ext cx="5241789" cy="12182122"/>
          </a:xfrm>
          <a:custGeom>
            <a:avLst/>
            <a:gdLst/>
            <a:ahLst/>
            <a:cxnLst/>
            <a:rect l="l" t="t" r="r" b="b"/>
            <a:pathLst>
              <a:path w="19349" h="44967" extrusionOk="0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12764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3"/>
          <p:cNvGrpSpPr/>
          <p:nvPr/>
        </p:nvGrpSpPr>
        <p:grpSpPr>
          <a:xfrm>
            <a:off x="-59734" y="85076"/>
            <a:ext cx="9080213" cy="2956474"/>
            <a:chOff x="-13240" y="656569"/>
            <a:chExt cx="9080213" cy="2956474"/>
          </a:xfrm>
        </p:grpSpPr>
        <p:sp>
          <p:nvSpPr>
            <p:cNvPr id="99" name="Google Shape;99;p13"/>
            <p:cNvSpPr/>
            <p:nvPr/>
          </p:nvSpPr>
          <p:spPr>
            <a:xfrm>
              <a:off x="7794825" y="656575"/>
              <a:ext cx="1272148" cy="2956468"/>
            </a:xfrm>
            <a:custGeom>
              <a:avLst/>
              <a:gdLst/>
              <a:ahLst/>
              <a:cxnLst/>
              <a:rect l="l" t="t" r="r" b="b"/>
              <a:pathLst>
                <a:path w="19349" h="44967" extrusionOk="0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3240" y="656569"/>
              <a:ext cx="78225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12492" y="2871900"/>
            <a:ext cx="53358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712492" y="646050"/>
            <a:ext cx="5335800" cy="22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5"/>
          <p:cNvSpPr/>
          <p:nvPr/>
        </p:nvSpPr>
        <p:spPr>
          <a:xfrm rot="-5400000">
            <a:off x="2309303" y="119578"/>
            <a:ext cx="4984593" cy="11584399"/>
          </a:xfrm>
          <a:custGeom>
            <a:avLst/>
            <a:gdLst/>
            <a:ahLst/>
            <a:cxnLst/>
            <a:rect l="l" t="t" r="r" b="b"/>
            <a:pathLst>
              <a:path w="19349" h="44967" extrusionOk="0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8"/>
          <p:cNvGrpSpPr/>
          <p:nvPr/>
        </p:nvGrpSpPr>
        <p:grpSpPr>
          <a:xfrm>
            <a:off x="-3660541" y="914390"/>
            <a:ext cx="9806231" cy="7960911"/>
            <a:chOff x="2799675" y="728475"/>
            <a:chExt cx="819775" cy="665500"/>
          </a:xfrm>
        </p:grpSpPr>
        <p:sp>
          <p:nvSpPr>
            <p:cNvPr id="129" name="Google Shape;129;p18"/>
            <p:cNvSpPr/>
            <p:nvPr/>
          </p:nvSpPr>
          <p:spPr>
            <a:xfrm>
              <a:off x="3350075" y="1162100"/>
              <a:ext cx="269375" cy="231875"/>
            </a:xfrm>
            <a:custGeom>
              <a:avLst/>
              <a:gdLst/>
              <a:ahLst/>
              <a:cxnLst/>
              <a:rect l="l" t="t" r="r" b="b"/>
              <a:pathLst>
                <a:path w="10775" h="9275" extrusionOk="0">
                  <a:moveTo>
                    <a:pt x="0" y="1"/>
                  </a:moveTo>
                  <a:lnTo>
                    <a:pt x="5371" y="9274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2799675" y="728475"/>
              <a:ext cx="740550" cy="433650"/>
            </a:xfrm>
            <a:custGeom>
              <a:avLst/>
              <a:gdLst/>
              <a:ahLst/>
              <a:cxnLst/>
              <a:rect l="l" t="t" r="r" b="b"/>
              <a:pathLst>
                <a:path w="29622" h="17346" extrusionOk="0">
                  <a:moveTo>
                    <a:pt x="12276" y="0"/>
                  </a:moveTo>
                  <a:cubicBezTo>
                    <a:pt x="7472" y="0"/>
                    <a:pt x="3136" y="1935"/>
                    <a:pt x="0" y="5070"/>
                  </a:cubicBezTo>
                  <a:lnTo>
                    <a:pt x="3136" y="8206"/>
                  </a:lnTo>
                  <a:cubicBezTo>
                    <a:pt x="5471" y="5871"/>
                    <a:pt x="8707" y="4403"/>
                    <a:pt x="12276" y="4403"/>
                  </a:cubicBezTo>
                  <a:cubicBezTo>
                    <a:pt x="19381" y="4403"/>
                    <a:pt x="25185" y="10207"/>
                    <a:pt x="25185" y="17346"/>
                  </a:cubicBezTo>
                  <a:lnTo>
                    <a:pt x="29621" y="17346"/>
                  </a:lnTo>
                  <a:cubicBezTo>
                    <a:pt x="29621" y="7772"/>
                    <a:pt x="21849" y="0"/>
                    <a:pt x="12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5155615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5155615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1698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1"/>
          </p:nvPr>
        </p:nvSpPr>
        <p:spPr>
          <a:xfrm>
            <a:off x="721698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9"/>
          <p:cNvGrpSpPr/>
          <p:nvPr/>
        </p:nvGrpSpPr>
        <p:grpSpPr>
          <a:xfrm>
            <a:off x="3815671" y="-1612080"/>
            <a:ext cx="8379400" cy="9999105"/>
            <a:chOff x="116750" y="6"/>
            <a:chExt cx="4503843" cy="5374418"/>
          </a:xfrm>
        </p:grpSpPr>
        <p:sp>
          <p:nvSpPr>
            <p:cNvPr id="138" name="Google Shape;138;p19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" name="Google Shape;140;p1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>
            <a:off x="22889" y="29617"/>
            <a:ext cx="8931989" cy="5850191"/>
            <a:chOff x="22889" y="29617"/>
            <a:chExt cx="8931989" cy="5850191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22889" y="29617"/>
              <a:ext cx="6532542" cy="5850191"/>
              <a:chOff x="22889" y="29617"/>
              <a:chExt cx="6532542" cy="5850191"/>
            </a:xfrm>
          </p:grpSpPr>
          <p:grpSp>
            <p:nvGrpSpPr>
              <p:cNvPr id="144" name="Google Shape;144;p20"/>
              <p:cNvGrpSpPr/>
              <p:nvPr/>
            </p:nvGrpSpPr>
            <p:grpSpPr>
              <a:xfrm rot="-5400000">
                <a:off x="-2436928" y="2489435"/>
                <a:ext cx="5850191" cy="930556"/>
                <a:chOff x="5854966" y="4569231"/>
                <a:chExt cx="2743220" cy="436369"/>
              </a:xfrm>
            </p:grpSpPr>
            <p:sp>
              <p:nvSpPr>
                <p:cNvPr id="145" name="Google Shape;145;p20"/>
                <p:cNvSpPr/>
                <p:nvPr/>
              </p:nvSpPr>
              <p:spPr>
                <a:xfrm rot="-5400000">
                  <a:off x="7817646" y="4225060"/>
                  <a:ext cx="436369" cy="1124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17981" extrusionOk="0">
                      <a:moveTo>
                        <a:pt x="1369" y="1"/>
                      </a:moveTo>
                      <a:lnTo>
                        <a:pt x="1369" y="11943"/>
                      </a:lnTo>
                      <a:lnTo>
                        <a:pt x="1" y="11943"/>
                      </a:lnTo>
                      <a:lnTo>
                        <a:pt x="3503" y="17980"/>
                      </a:lnTo>
                      <a:lnTo>
                        <a:pt x="7006" y="11943"/>
                      </a:lnTo>
                      <a:lnTo>
                        <a:pt x="5605" y="11943"/>
                      </a:lnTo>
                      <a:lnTo>
                        <a:pt x="563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 flipH="1">
                  <a:off x="5854966" y="4654528"/>
                  <a:ext cx="1694700" cy="26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" name="Google Shape;147;p20"/>
              <p:cNvSpPr/>
              <p:nvPr/>
            </p:nvSpPr>
            <p:spPr>
              <a:xfrm rot="-5400000">
                <a:off x="2010782" y="24226"/>
                <a:ext cx="2734449" cy="6354849"/>
              </a:xfrm>
              <a:custGeom>
                <a:avLst/>
                <a:gdLst/>
                <a:ahLst/>
                <a:cxnLst/>
                <a:rect l="l" t="t" r="r" b="b"/>
                <a:pathLst>
                  <a:path w="19349" h="44967" extrusionOk="0">
                    <a:moveTo>
                      <a:pt x="1" y="1"/>
                    </a:moveTo>
                    <a:lnTo>
                      <a:pt x="1" y="4004"/>
                    </a:lnTo>
                    <a:cubicBezTo>
                      <a:pt x="7873" y="4671"/>
                      <a:pt x="14144" y="11409"/>
                      <a:pt x="14144" y="19348"/>
                    </a:cubicBezTo>
                    <a:lnTo>
                      <a:pt x="14144" y="39329"/>
                    </a:lnTo>
                    <a:lnTo>
                      <a:pt x="12843" y="39329"/>
                    </a:lnTo>
                    <a:lnTo>
                      <a:pt x="16079" y="44966"/>
                    </a:lnTo>
                    <a:lnTo>
                      <a:pt x="19348" y="39329"/>
                    </a:lnTo>
                    <a:lnTo>
                      <a:pt x="18047" y="39329"/>
                    </a:lnTo>
                    <a:lnTo>
                      <a:pt x="18114" y="19348"/>
                    </a:lnTo>
                    <a:cubicBezTo>
                      <a:pt x="18114" y="9174"/>
                      <a:pt x="10041" y="66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20"/>
            <p:cNvSpPr/>
            <p:nvPr/>
          </p:nvSpPr>
          <p:spPr>
            <a:xfrm>
              <a:off x="5630400" y="1742400"/>
              <a:ext cx="924900" cy="1224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932000" y="2023200"/>
              <a:ext cx="2527200" cy="548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 rot="-5400000" flipH="1">
              <a:off x="7319564" y="1123061"/>
              <a:ext cx="917050" cy="2353578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" name="Google Shape;151;p2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2"/>
          </p:nvPr>
        </p:nvSpPr>
        <p:spPr>
          <a:xfrm>
            <a:off x="3599548" y="33587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3599552" y="38864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 idx="3"/>
          </p:nvPr>
        </p:nvSpPr>
        <p:spPr>
          <a:xfrm>
            <a:off x="720000" y="26685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4"/>
          </p:nvPr>
        </p:nvSpPr>
        <p:spPr>
          <a:xfrm>
            <a:off x="720025" y="31962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 idx="5"/>
          </p:nvPr>
        </p:nvSpPr>
        <p:spPr>
          <a:xfrm>
            <a:off x="6486000" y="26685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6"/>
          </p:nvPr>
        </p:nvSpPr>
        <p:spPr>
          <a:xfrm>
            <a:off x="6486007" y="31962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-152" y="4568881"/>
            <a:ext cx="8857515" cy="436369"/>
            <a:chOff x="-259329" y="4569231"/>
            <a:chExt cx="8857515" cy="436369"/>
          </a:xfrm>
        </p:grpSpPr>
        <p:sp>
          <p:nvSpPr>
            <p:cNvPr id="166" name="Google Shape;166;p21"/>
            <p:cNvSpPr/>
            <p:nvPr/>
          </p:nvSpPr>
          <p:spPr>
            <a:xfrm rot="-5400000">
              <a:off x="7817646" y="4225060"/>
              <a:ext cx="436369" cy="1124712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-259329" y="4654525"/>
              <a:ext cx="7809000" cy="26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" name="Google Shape;168;p2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0" y="-215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599548" y="294138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"/>
          </p:nvPr>
        </p:nvSpPr>
        <p:spPr>
          <a:xfrm>
            <a:off x="3599552" y="3469104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2"/>
          </p:nvPr>
        </p:nvSpPr>
        <p:spPr>
          <a:xfrm>
            <a:off x="720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3"/>
          </p:nvPr>
        </p:nvSpPr>
        <p:spPr>
          <a:xfrm>
            <a:off x="720025" y="3469097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4"/>
          </p:nvPr>
        </p:nvSpPr>
        <p:spPr>
          <a:xfrm>
            <a:off x="6486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5"/>
          </p:nvPr>
        </p:nvSpPr>
        <p:spPr>
          <a:xfrm>
            <a:off x="6486007" y="3469097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2"/>
          <p:cNvGrpSpPr/>
          <p:nvPr/>
        </p:nvGrpSpPr>
        <p:grpSpPr>
          <a:xfrm rot="-5400000" flipH="1">
            <a:off x="-873049" y="1057522"/>
            <a:ext cx="5098113" cy="2956468"/>
            <a:chOff x="3968860" y="656575"/>
            <a:chExt cx="5098113" cy="2956468"/>
          </a:xfrm>
        </p:grpSpPr>
        <p:sp>
          <p:nvSpPr>
            <p:cNvPr id="178" name="Google Shape;178;p22"/>
            <p:cNvSpPr/>
            <p:nvPr/>
          </p:nvSpPr>
          <p:spPr>
            <a:xfrm>
              <a:off x="7794825" y="656575"/>
              <a:ext cx="1272148" cy="2956468"/>
            </a:xfrm>
            <a:custGeom>
              <a:avLst/>
              <a:gdLst/>
              <a:ahLst/>
              <a:cxnLst/>
              <a:rect l="l" t="t" r="r" b="b"/>
              <a:pathLst>
                <a:path w="19349" h="44967" extrusionOk="0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3968860" y="656577"/>
              <a:ext cx="38403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" name="Google Shape;180;p22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5"/>
          <p:cNvGrpSpPr/>
          <p:nvPr/>
        </p:nvGrpSpPr>
        <p:grpSpPr>
          <a:xfrm>
            <a:off x="-1899240" y="567789"/>
            <a:ext cx="10642431" cy="4553639"/>
            <a:chOff x="-1899240" y="157989"/>
            <a:chExt cx="10642431" cy="4553639"/>
          </a:xfrm>
        </p:grpSpPr>
        <p:grpSp>
          <p:nvGrpSpPr>
            <p:cNvPr id="219" name="Google Shape;219;p25"/>
            <p:cNvGrpSpPr/>
            <p:nvPr/>
          </p:nvGrpSpPr>
          <p:grpSpPr>
            <a:xfrm>
              <a:off x="-145720" y="4215249"/>
              <a:ext cx="8888911" cy="416688"/>
              <a:chOff x="-710548" y="4569231"/>
              <a:chExt cx="9308734" cy="436369"/>
            </a:xfrm>
          </p:grpSpPr>
          <p:sp>
            <p:nvSpPr>
              <p:cNvPr id="220" name="Google Shape;220;p25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7981" extrusionOk="0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 flipH="1">
                <a:off x="-710548" y="4654503"/>
                <a:ext cx="82602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5"/>
            <p:cNvGrpSpPr/>
            <p:nvPr/>
          </p:nvGrpSpPr>
          <p:grpSpPr>
            <a:xfrm rot="5400000" flipH="1">
              <a:off x="-1094983" y="1377087"/>
              <a:ext cx="2865662" cy="427467"/>
              <a:chOff x="5672848" y="4569231"/>
              <a:chExt cx="2925339" cy="436369"/>
            </a:xfrm>
          </p:grpSpPr>
          <p:sp>
            <p:nvSpPr>
              <p:cNvPr id="223" name="Google Shape;223;p25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7981" extrusionOk="0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 flipH="1">
                <a:off x="5672848" y="4654499"/>
                <a:ext cx="18768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25"/>
            <p:cNvSpPr/>
            <p:nvPr/>
          </p:nvSpPr>
          <p:spPr>
            <a:xfrm flipH="1">
              <a:off x="-1899240" y="2847050"/>
              <a:ext cx="2366570" cy="1864579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9"/>
          <p:cNvGrpSpPr/>
          <p:nvPr/>
        </p:nvGrpSpPr>
        <p:grpSpPr>
          <a:xfrm flipH="1">
            <a:off x="-3209729" y="-150080"/>
            <a:ext cx="8379400" cy="9999105"/>
            <a:chOff x="116750" y="6"/>
            <a:chExt cx="4503843" cy="5374418"/>
          </a:xfrm>
        </p:grpSpPr>
        <p:sp>
          <p:nvSpPr>
            <p:cNvPr id="254" name="Google Shape;254;p29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6" name="Google Shape;256;p2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0"/>
          <p:cNvGrpSpPr/>
          <p:nvPr/>
        </p:nvGrpSpPr>
        <p:grpSpPr>
          <a:xfrm flipH="1">
            <a:off x="-3070225" y="-1612080"/>
            <a:ext cx="8379400" cy="9999105"/>
            <a:chOff x="116750" y="6"/>
            <a:chExt cx="4503843" cy="5374418"/>
          </a:xfrm>
        </p:grpSpPr>
        <p:sp>
          <p:nvSpPr>
            <p:cNvPr id="259" name="Google Shape;259;p30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1" name="Google Shape;261;p3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3071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35650" y="226431"/>
            <a:ext cx="4503843" cy="5374418"/>
            <a:chOff x="116750" y="6"/>
            <a:chExt cx="4503843" cy="5374418"/>
          </a:xfrm>
        </p:grpSpPr>
        <p:sp>
          <p:nvSpPr>
            <p:cNvPr id="16" name="Google Shape;16;p3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23064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1"/>
          <p:cNvGrpSpPr/>
          <p:nvPr/>
        </p:nvGrpSpPr>
        <p:grpSpPr>
          <a:xfrm rot="5400587">
            <a:off x="727567" y="-767340"/>
            <a:ext cx="7918657" cy="9449302"/>
            <a:chOff x="116750" y="6"/>
            <a:chExt cx="4503843" cy="5374418"/>
          </a:xfrm>
        </p:grpSpPr>
        <p:sp>
          <p:nvSpPr>
            <p:cNvPr id="264" name="Google Shape;264;p31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" name="Google Shape;266;p3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 rot="10800000">
            <a:off x="-1606416" y="-1302522"/>
            <a:ext cx="6083155" cy="5989695"/>
            <a:chOff x="5171375" y="740975"/>
            <a:chExt cx="867300" cy="853975"/>
          </a:xfrm>
        </p:grpSpPr>
        <p:sp>
          <p:nvSpPr>
            <p:cNvPr id="48" name="Google Shape;48;p7"/>
            <p:cNvSpPr/>
            <p:nvPr/>
          </p:nvSpPr>
          <p:spPr>
            <a:xfrm>
              <a:off x="5171375" y="855225"/>
              <a:ext cx="867300" cy="739725"/>
            </a:xfrm>
            <a:custGeom>
              <a:avLst/>
              <a:gdLst/>
              <a:ahLst/>
              <a:cxnLst/>
              <a:rect l="l" t="t" r="r" b="b"/>
              <a:pathLst>
                <a:path w="34692" h="29589" extrusionOk="0">
                  <a:moveTo>
                    <a:pt x="29555" y="0"/>
                  </a:moveTo>
                  <a:lnTo>
                    <a:pt x="26419" y="3136"/>
                  </a:lnTo>
                  <a:cubicBezTo>
                    <a:pt x="28887" y="5538"/>
                    <a:pt x="30222" y="8807"/>
                    <a:pt x="30222" y="12276"/>
                  </a:cubicBezTo>
                  <a:cubicBezTo>
                    <a:pt x="30222" y="19381"/>
                    <a:pt x="24417" y="25185"/>
                    <a:pt x="17312" y="25185"/>
                  </a:cubicBezTo>
                  <a:cubicBezTo>
                    <a:pt x="10174" y="25185"/>
                    <a:pt x="4370" y="19381"/>
                    <a:pt x="4370" y="12276"/>
                  </a:cubicBezTo>
                  <a:cubicBezTo>
                    <a:pt x="4370" y="8873"/>
                    <a:pt x="5704" y="5638"/>
                    <a:pt x="8072" y="3203"/>
                  </a:cubicBezTo>
                  <a:lnTo>
                    <a:pt x="4937" y="134"/>
                  </a:lnTo>
                  <a:cubicBezTo>
                    <a:pt x="1735" y="3369"/>
                    <a:pt x="0" y="7672"/>
                    <a:pt x="0" y="12276"/>
                  </a:cubicBezTo>
                  <a:cubicBezTo>
                    <a:pt x="0" y="21816"/>
                    <a:pt x="7806" y="29588"/>
                    <a:pt x="17346" y="29588"/>
                  </a:cubicBezTo>
                  <a:cubicBezTo>
                    <a:pt x="26919" y="29588"/>
                    <a:pt x="34692" y="21816"/>
                    <a:pt x="34625" y="12276"/>
                  </a:cubicBezTo>
                  <a:cubicBezTo>
                    <a:pt x="34625" y="7639"/>
                    <a:pt x="32857" y="3303"/>
                    <a:pt x="29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5242250" y="740975"/>
              <a:ext cx="259375" cy="259375"/>
            </a:xfrm>
            <a:custGeom>
              <a:avLst/>
              <a:gdLst/>
              <a:ahLst/>
              <a:cxnLst/>
              <a:rect l="l" t="t" r="r" b="b"/>
              <a:pathLst>
                <a:path w="10375" h="10375" extrusionOk="0">
                  <a:moveTo>
                    <a:pt x="10374" y="0"/>
                  </a:moveTo>
                  <a:lnTo>
                    <a:pt x="0" y="2769"/>
                  </a:lnTo>
                  <a:lnTo>
                    <a:pt x="7572" y="10374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Google Shape;50;p7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951500" y="1263450"/>
            <a:ext cx="34794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3100" y="914400"/>
            <a:ext cx="3120900" cy="1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 flipH="1">
            <a:off x="-3209729" y="-150080"/>
            <a:ext cx="8379400" cy="9999105"/>
            <a:chOff x="116750" y="6"/>
            <a:chExt cx="4503843" cy="5374418"/>
          </a:xfrm>
        </p:grpSpPr>
        <p:sp>
          <p:nvSpPr>
            <p:cNvPr id="55" name="Google Shape;55;p8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oogle Shape;57;p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472075" y="1320400"/>
            <a:ext cx="5958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 rot="5400000">
            <a:off x="-1312016" y="-700822"/>
            <a:ext cx="6083155" cy="5989695"/>
            <a:chOff x="5171375" y="740975"/>
            <a:chExt cx="867300" cy="853975"/>
          </a:xfrm>
        </p:grpSpPr>
        <p:sp>
          <p:nvSpPr>
            <p:cNvPr id="61" name="Google Shape;61;p9"/>
            <p:cNvSpPr/>
            <p:nvPr/>
          </p:nvSpPr>
          <p:spPr>
            <a:xfrm>
              <a:off x="5171375" y="855225"/>
              <a:ext cx="867300" cy="739725"/>
            </a:xfrm>
            <a:custGeom>
              <a:avLst/>
              <a:gdLst/>
              <a:ahLst/>
              <a:cxnLst/>
              <a:rect l="l" t="t" r="r" b="b"/>
              <a:pathLst>
                <a:path w="34692" h="29589" extrusionOk="0">
                  <a:moveTo>
                    <a:pt x="29555" y="0"/>
                  </a:moveTo>
                  <a:lnTo>
                    <a:pt x="26419" y="3136"/>
                  </a:lnTo>
                  <a:cubicBezTo>
                    <a:pt x="28887" y="5538"/>
                    <a:pt x="30222" y="8807"/>
                    <a:pt x="30222" y="12276"/>
                  </a:cubicBezTo>
                  <a:cubicBezTo>
                    <a:pt x="30222" y="19381"/>
                    <a:pt x="24417" y="25185"/>
                    <a:pt x="17312" y="25185"/>
                  </a:cubicBezTo>
                  <a:cubicBezTo>
                    <a:pt x="10174" y="25185"/>
                    <a:pt x="4370" y="19381"/>
                    <a:pt x="4370" y="12276"/>
                  </a:cubicBezTo>
                  <a:cubicBezTo>
                    <a:pt x="4370" y="8873"/>
                    <a:pt x="5704" y="5638"/>
                    <a:pt x="8072" y="3203"/>
                  </a:cubicBezTo>
                  <a:lnTo>
                    <a:pt x="4937" y="134"/>
                  </a:lnTo>
                  <a:cubicBezTo>
                    <a:pt x="1735" y="3369"/>
                    <a:pt x="0" y="7672"/>
                    <a:pt x="0" y="12276"/>
                  </a:cubicBezTo>
                  <a:cubicBezTo>
                    <a:pt x="0" y="21816"/>
                    <a:pt x="7806" y="29588"/>
                    <a:pt x="17346" y="29588"/>
                  </a:cubicBezTo>
                  <a:cubicBezTo>
                    <a:pt x="26919" y="29588"/>
                    <a:pt x="34692" y="21816"/>
                    <a:pt x="34625" y="12276"/>
                  </a:cubicBezTo>
                  <a:cubicBezTo>
                    <a:pt x="34625" y="7639"/>
                    <a:pt x="32857" y="3303"/>
                    <a:pt x="29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242250" y="740975"/>
              <a:ext cx="259375" cy="259375"/>
            </a:xfrm>
            <a:custGeom>
              <a:avLst/>
              <a:gdLst/>
              <a:ahLst/>
              <a:cxnLst/>
              <a:rect l="l" t="t" r="r" b="b"/>
              <a:pathLst>
                <a:path w="10375" h="10375" extrusionOk="0">
                  <a:moveTo>
                    <a:pt x="10374" y="0"/>
                  </a:moveTo>
                  <a:lnTo>
                    <a:pt x="0" y="2769"/>
                  </a:lnTo>
                  <a:lnTo>
                    <a:pt x="7572" y="10374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oogle Shape;63;p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13100" y="181003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713100" y="246826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4572000" y="3086850"/>
            <a:ext cx="3858900" cy="1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713100" y="-76325"/>
            <a:ext cx="7706595" cy="7048675"/>
            <a:chOff x="713100" y="-76325"/>
            <a:chExt cx="7706595" cy="7048675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-2061000" y="2697775"/>
              <a:ext cx="62145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2909446" y="1462101"/>
              <a:ext cx="3315403" cy="7705095"/>
            </a:xfrm>
            <a:custGeom>
              <a:avLst/>
              <a:gdLst/>
              <a:ahLst/>
              <a:cxnLst/>
              <a:rect l="l" t="t" r="r" b="b"/>
              <a:pathLst>
                <a:path w="19349" h="44967" extrusionOk="0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404380" y="927645"/>
            <a:ext cx="63483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784066" y="2640741"/>
            <a:ext cx="55944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C3B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 b="1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  <p:sldLayoutId id="2147483675" r:id="rId18"/>
    <p:sldLayoutId id="2147483676" r:id="rId19"/>
    <p:sldLayoutId id="214748367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ickyleong.com/2018/02/15/observations-from-a-year-of-riding-calgary-trans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ubTitle" idx="1"/>
          </p:nvPr>
        </p:nvSpPr>
        <p:spPr>
          <a:xfrm flipH="1">
            <a:off x="713090" y="312417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Streamlining Operations and Improving Coordination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/>
          </p:nvPr>
        </p:nvSpPr>
        <p:spPr>
          <a:xfrm flipH="1">
            <a:off x="713090" y="540000"/>
            <a:ext cx="6306900" cy="26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Transit</a:t>
            </a:r>
            <a:endParaRPr sz="5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Windsor</a:t>
            </a:r>
            <a:endParaRPr sz="5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dirty="0">
                <a:solidFill>
                  <a:schemeClr val="dk1"/>
                </a:solidFill>
              </a:rPr>
              <a:t>Capstone Project</a:t>
            </a:r>
            <a:endParaRPr sz="5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"/>
          <p:cNvSpPr txBox="1">
            <a:spLocks noGrp="1"/>
          </p:cNvSpPr>
          <p:nvPr>
            <p:ph type="title"/>
          </p:nvPr>
        </p:nvSpPr>
        <p:spPr>
          <a:xfrm>
            <a:off x="1215328" y="967058"/>
            <a:ext cx="6731875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Billion</a:t>
            </a:r>
            <a:endParaRPr dirty="0"/>
          </a:p>
        </p:txBody>
      </p:sp>
      <p:sp>
        <p:nvSpPr>
          <p:cNvPr id="629" name="Google Shape;629;p53"/>
          <p:cNvSpPr txBox="1">
            <a:spLocks noGrp="1"/>
          </p:cNvSpPr>
          <p:nvPr>
            <p:ph type="subTitle" idx="1"/>
          </p:nvPr>
        </p:nvSpPr>
        <p:spPr>
          <a:xfrm>
            <a:off x="1784066" y="2640741"/>
            <a:ext cx="55944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passenger trips in Canada for year 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22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"/>
          <p:cNvSpPr txBox="1">
            <a:spLocks noGrp="1"/>
          </p:cNvSpPr>
          <p:nvPr>
            <p:ph type="title"/>
          </p:nvPr>
        </p:nvSpPr>
        <p:spPr>
          <a:xfrm>
            <a:off x="1215328" y="967058"/>
            <a:ext cx="7203458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$2.8 Billion</a:t>
            </a:r>
            <a:endParaRPr dirty="0"/>
          </a:p>
        </p:txBody>
      </p:sp>
      <p:sp>
        <p:nvSpPr>
          <p:cNvPr id="629" name="Google Shape;629;p53"/>
          <p:cNvSpPr txBox="1">
            <a:spLocks noGrp="1"/>
          </p:cNvSpPr>
          <p:nvPr>
            <p:ph type="subTitle" idx="1"/>
          </p:nvPr>
        </p:nvSpPr>
        <p:spPr>
          <a:xfrm>
            <a:off x="1784066" y="2640741"/>
            <a:ext cx="55944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operating revenue for year 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70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r>
              <a:rPr lang="en" dirty="0">
                <a:solidFill>
                  <a:schemeClr val="dk1"/>
                </a:solidFill>
              </a:rPr>
              <a:t> timeline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6" name="Google Shape;636;p54"/>
          <p:cNvSpPr txBox="1"/>
          <p:nvPr/>
        </p:nvSpPr>
        <p:spPr>
          <a:xfrm>
            <a:off x="2290487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Formation of Business Case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7" name="Google Shape;637;p54"/>
          <p:cNvSpPr txBox="1"/>
          <p:nvPr/>
        </p:nvSpPr>
        <p:spPr>
          <a:xfrm>
            <a:off x="720000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/>
                <a:ea typeface="Alata"/>
                <a:cs typeface="Alata"/>
                <a:sym typeface="Alata"/>
              </a:rPr>
              <a:t>Week 1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38" name="Google Shape;638;p54"/>
          <p:cNvSpPr txBox="1"/>
          <p:nvPr/>
        </p:nvSpPr>
        <p:spPr>
          <a:xfrm>
            <a:off x="720000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Team building, Research and SWOT Analysis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9" name="Google Shape;639;p54"/>
          <p:cNvSpPr txBox="1"/>
          <p:nvPr/>
        </p:nvSpPr>
        <p:spPr>
          <a:xfrm>
            <a:off x="3860988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/>
                <a:ea typeface="Alata"/>
                <a:cs typeface="Alata"/>
                <a:sym typeface="Alata"/>
              </a:rPr>
              <a:t>Week 7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40" name="Google Shape;640;p54"/>
          <p:cNvSpPr txBox="1"/>
          <p:nvPr/>
        </p:nvSpPr>
        <p:spPr>
          <a:xfrm>
            <a:off x="3860988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Data Gathering, Cleaning and Exploration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1" name="Google Shape;641;p54"/>
          <p:cNvSpPr txBox="1"/>
          <p:nvPr/>
        </p:nvSpPr>
        <p:spPr>
          <a:xfrm>
            <a:off x="2290487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/>
                <a:ea typeface="Alata"/>
                <a:cs typeface="Alata"/>
                <a:sym typeface="Alata"/>
              </a:rPr>
              <a:t>Week 4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42" name="Google Shape;642;p54"/>
          <p:cNvSpPr txBox="1"/>
          <p:nvPr/>
        </p:nvSpPr>
        <p:spPr>
          <a:xfrm>
            <a:off x="5431522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/>
                <a:ea typeface="Alata"/>
                <a:cs typeface="Alata"/>
                <a:sym typeface="Alata"/>
              </a:rPr>
              <a:t>Week 12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43" name="Google Shape;643;p54"/>
          <p:cNvSpPr txBox="1"/>
          <p:nvPr/>
        </p:nvSpPr>
        <p:spPr>
          <a:xfrm>
            <a:off x="5431522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Analysis and identifying patterns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4" name="Google Shape;644;p54"/>
          <p:cNvSpPr txBox="1"/>
          <p:nvPr/>
        </p:nvSpPr>
        <p:spPr>
          <a:xfrm>
            <a:off x="7002076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/>
                <a:ea typeface="Alata"/>
                <a:cs typeface="Alata"/>
                <a:sym typeface="Alata"/>
              </a:rPr>
              <a:t>Week 15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45" name="Google Shape;645;p54"/>
          <p:cNvSpPr txBox="1"/>
          <p:nvPr/>
        </p:nvSpPr>
        <p:spPr>
          <a:xfrm>
            <a:off x="7002076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ea typeface="Assistant"/>
                <a:cs typeface="Assistant"/>
                <a:sym typeface="Assistant"/>
              </a:rPr>
              <a:t>Dashboard and Communication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646" name="Google Shape;646;p54"/>
          <p:cNvGrpSpPr/>
          <p:nvPr/>
        </p:nvGrpSpPr>
        <p:grpSpPr>
          <a:xfrm>
            <a:off x="713354" y="2505623"/>
            <a:ext cx="7718391" cy="416688"/>
            <a:chOff x="515255" y="4569231"/>
            <a:chExt cx="8082931" cy="436369"/>
          </a:xfrm>
        </p:grpSpPr>
        <p:sp>
          <p:nvSpPr>
            <p:cNvPr id="647" name="Google Shape;647;p54"/>
            <p:cNvSpPr/>
            <p:nvPr/>
          </p:nvSpPr>
          <p:spPr>
            <a:xfrm rot="-5400000">
              <a:off x="7817646" y="4225060"/>
              <a:ext cx="436369" cy="1124712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4"/>
            <p:cNvSpPr/>
            <p:nvPr/>
          </p:nvSpPr>
          <p:spPr>
            <a:xfrm flipH="1">
              <a:off x="515255" y="4654515"/>
              <a:ext cx="7034400" cy="26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54"/>
          <p:cNvSpPr/>
          <p:nvPr/>
        </p:nvSpPr>
        <p:spPr>
          <a:xfrm>
            <a:off x="1055550" y="1521788"/>
            <a:ext cx="750900" cy="75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54"/>
          <p:cNvSpPr/>
          <p:nvPr/>
        </p:nvSpPr>
        <p:spPr>
          <a:xfrm>
            <a:off x="2626025" y="1521788"/>
            <a:ext cx="750900" cy="75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4196500" y="1521788"/>
            <a:ext cx="750900" cy="75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2" name="Google Shape;652;p54"/>
          <p:cNvSpPr/>
          <p:nvPr/>
        </p:nvSpPr>
        <p:spPr>
          <a:xfrm>
            <a:off x="5766975" y="1521788"/>
            <a:ext cx="750900" cy="75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54"/>
          <p:cNvSpPr/>
          <p:nvPr/>
        </p:nvSpPr>
        <p:spPr>
          <a:xfrm>
            <a:off x="7337450" y="1521788"/>
            <a:ext cx="750900" cy="75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54" name="Google Shape;654;p54"/>
          <p:cNvCxnSpPr>
            <a:stCxn id="637" idx="0"/>
            <a:endCxn id="649" idx="4"/>
          </p:cNvCxnSpPr>
          <p:nvPr/>
        </p:nvCxnSpPr>
        <p:spPr>
          <a:xfrm rot="10800000">
            <a:off x="1431000" y="2272725"/>
            <a:ext cx="0" cy="96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54"/>
          <p:cNvCxnSpPr>
            <a:stCxn id="641" idx="0"/>
            <a:endCxn id="650" idx="4"/>
          </p:cNvCxnSpPr>
          <p:nvPr/>
        </p:nvCxnSpPr>
        <p:spPr>
          <a:xfrm rot="10800000">
            <a:off x="3001487" y="2272725"/>
            <a:ext cx="0" cy="96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4"/>
          <p:cNvCxnSpPr>
            <a:stCxn id="639" idx="0"/>
            <a:endCxn id="651" idx="4"/>
          </p:cNvCxnSpPr>
          <p:nvPr/>
        </p:nvCxnSpPr>
        <p:spPr>
          <a:xfrm rot="10800000">
            <a:off x="4571988" y="2272725"/>
            <a:ext cx="0" cy="96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54"/>
          <p:cNvCxnSpPr>
            <a:stCxn id="642" idx="0"/>
            <a:endCxn id="652" idx="4"/>
          </p:cNvCxnSpPr>
          <p:nvPr/>
        </p:nvCxnSpPr>
        <p:spPr>
          <a:xfrm rot="10800000">
            <a:off x="6142522" y="2272725"/>
            <a:ext cx="0" cy="96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54"/>
          <p:cNvCxnSpPr>
            <a:stCxn id="644" idx="0"/>
            <a:endCxn id="653" idx="4"/>
          </p:cNvCxnSpPr>
          <p:nvPr/>
        </p:nvCxnSpPr>
        <p:spPr>
          <a:xfrm rot="10800000">
            <a:off x="7712776" y="2272725"/>
            <a:ext cx="300" cy="96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9" name="Google Shape;659;p54"/>
          <p:cNvGrpSpPr/>
          <p:nvPr/>
        </p:nvGrpSpPr>
        <p:grpSpPr>
          <a:xfrm>
            <a:off x="1247814" y="1717701"/>
            <a:ext cx="366364" cy="359075"/>
            <a:chOff x="-60988625" y="3740800"/>
            <a:chExt cx="316650" cy="310350"/>
          </a:xfrm>
        </p:grpSpPr>
        <p:sp>
          <p:nvSpPr>
            <p:cNvPr id="660" name="Google Shape;660;p5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54"/>
          <p:cNvGrpSpPr/>
          <p:nvPr/>
        </p:nvGrpSpPr>
        <p:grpSpPr>
          <a:xfrm>
            <a:off x="7549204" y="1722910"/>
            <a:ext cx="327739" cy="348631"/>
            <a:chOff x="5364750" y="3235150"/>
            <a:chExt cx="277275" cy="294950"/>
          </a:xfrm>
        </p:grpSpPr>
        <p:sp>
          <p:nvSpPr>
            <p:cNvPr id="664" name="Google Shape;664;p54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4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4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54"/>
          <p:cNvGrpSpPr/>
          <p:nvPr/>
        </p:nvGrpSpPr>
        <p:grpSpPr>
          <a:xfrm>
            <a:off x="4396441" y="1722215"/>
            <a:ext cx="351024" cy="350079"/>
            <a:chOff x="3859600" y="3591950"/>
            <a:chExt cx="296975" cy="296175"/>
          </a:xfrm>
        </p:grpSpPr>
        <p:sp>
          <p:nvSpPr>
            <p:cNvPr id="673" name="Google Shape;673;p54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54"/>
          <p:cNvGrpSpPr/>
          <p:nvPr/>
        </p:nvGrpSpPr>
        <p:grpSpPr>
          <a:xfrm>
            <a:off x="6009703" y="1719252"/>
            <a:ext cx="265443" cy="355946"/>
            <a:chOff x="4802877" y="1659164"/>
            <a:chExt cx="290546" cy="389608"/>
          </a:xfrm>
        </p:grpSpPr>
        <p:sp>
          <p:nvSpPr>
            <p:cNvPr id="677" name="Google Shape;677;p54"/>
            <p:cNvSpPr/>
            <p:nvPr/>
          </p:nvSpPr>
          <p:spPr>
            <a:xfrm>
              <a:off x="4872822" y="1659164"/>
              <a:ext cx="149852" cy="388770"/>
            </a:xfrm>
            <a:custGeom>
              <a:avLst/>
              <a:gdLst/>
              <a:ahLst/>
              <a:cxnLst/>
              <a:rect l="l" t="t" r="r" b="b"/>
              <a:pathLst>
                <a:path w="4287" h="11122" extrusionOk="0">
                  <a:moveTo>
                    <a:pt x="2477" y="2977"/>
                  </a:moveTo>
                  <a:lnTo>
                    <a:pt x="2477" y="5121"/>
                  </a:lnTo>
                  <a:lnTo>
                    <a:pt x="1810" y="5121"/>
                  </a:lnTo>
                  <a:lnTo>
                    <a:pt x="1810" y="2977"/>
                  </a:lnTo>
                  <a:close/>
                  <a:moveTo>
                    <a:pt x="2477" y="6026"/>
                  </a:moveTo>
                  <a:lnTo>
                    <a:pt x="2477" y="8169"/>
                  </a:lnTo>
                  <a:lnTo>
                    <a:pt x="1810" y="8169"/>
                  </a:lnTo>
                  <a:lnTo>
                    <a:pt x="1810" y="6026"/>
                  </a:lnTo>
                  <a:close/>
                  <a:moveTo>
                    <a:pt x="0" y="1"/>
                  </a:moveTo>
                  <a:lnTo>
                    <a:pt x="0" y="11122"/>
                  </a:lnTo>
                  <a:lnTo>
                    <a:pt x="1810" y="11122"/>
                  </a:lnTo>
                  <a:lnTo>
                    <a:pt x="1810" y="9002"/>
                  </a:lnTo>
                  <a:lnTo>
                    <a:pt x="2477" y="9002"/>
                  </a:lnTo>
                  <a:lnTo>
                    <a:pt x="2477" y="11122"/>
                  </a:lnTo>
                  <a:lnTo>
                    <a:pt x="4287" y="11122"/>
                  </a:lnTo>
                  <a:lnTo>
                    <a:pt x="4287" y="1"/>
                  </a:lnTo>
                  <a:lnTo>
                    <a:pt x="2477" y="1"/>
                  </a:lnTo>
                  <a:lnTo>
                    <a:pt x="2477" y="2120"/>
                  </a:lnTo>
                  <a:lnTo>
                    <a:pt x="1810" y="212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4802877" y="1660842"/>
              <a:ext cx="48308" cy="387931"/>
            </a:xfrm>
            <a:custGeom>
              <a:avLst/>
              <a:gdLst/>
              <a:ahLst/>
              <a:cxnLst/>
              <a:rect l="l" t="t" r="r" b="b"/>
              <a:pathLst>
                <a:path w="1382" h="11098" extrusionOk="0">
                  <a:moveTo>
                    <a:pt x="1" y="0"/>
                  </a:moveTo>
                  <a:lnTo>
                    <a:pt x="1" y="11098"/>
                  </a:lnTo>
                  <a:lnTo>
                    <a:pt x="1382" y="11098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5045954" y="1660842"/>
              <a:ext cx="47469" cy="387931"/>
            </a:xfrm>
            <a:custGeom>
              <a:avLst/>
              <a:gdLst/>
              <a:ahLst/>
              <a:cxnLst/>
              <a:rect l="l" t="t" r="r" b="b"/>
              <a:pathLst>
                <a:path w="1358" h="11098" extrusionOk="0">
                  <a:moveTo>
                    <a:pt x="0" y="0"/>
                  </a:moveTo>
                  <a:lnTo>
                    <a:pt x="0" y="11098"/>
                  </a:lnTo>
                  <a:lnTo>
                    <a:pt x="1358" y="11098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54"/>
          <p:cNvGrpSpPr/>
          <p:nvPr/>
        </p:nvGrpSpPr>
        <p:grpSpPr>
          <a:xfrm>
            <a:off x="2847077" y="1719078"/>
            <a:ext cx="308778" cy="356298"/>
            <a:chOff x="8036075" y="1649656"/>
            <a:chExt cx="337980" cy="389993"/>
          </a:xfrm>
        </p:grpSpPr>
        <p:sp>
          <p:nvSpPr>
            <p:cNvPr id="681" name="Google Shape;681;p54"/>
            <p:cNvSpPr/>
            <p:nvPr/>
          </p:nvSpPr>
          <p:spPr>
            <a:xfrm>
              <a:off x="8036075" y="1649656"/>
              <a:ext cx="337980" cy="389993"/>
            </a:xfrm>
            <a:custGeom>
              <a:avLst/>
              <a:gdLst/>
              <a:ahLst/>
              <a:cxnLst/>
              <a:rect l="l" t="t" r="r" b="b"/>
              <a:pathLst>
                <a:path w="9669" h="11157" extrusionOk="0">
                  <a:moveTo>
                    <a:pt x="8389" y="0"/>
                  </a:moveTo>
                  <a:cubicBezTo>
                    <a:pt x="7703" y="0"/>
                    <a:pt x="7168" y="561"/>
                    <a:pt x="7168" y="1225"/>
                  </a:cubicBezTo>
                  <a:cubicBezTo>
                    <a:pt x="7168" y="1797"/>
                    <a:pt x="7549" y="2273"/>
                    <a:pt x="8073" y="2416"/>
                  </a:cubicBezTo>
                  <a:lnTo>
                    <a:pt x="8073" y="5250"/>
                  </a:lnTo>
                  <a:lnTo>
                    <a:pt x="5144" y="5250"/>
                  </a:lnTo>
                  <a:lnTo>
                    <a:pt x="5144" y="2416"/>
                  </a:lnTo>
                  <a:cubicBezTo>
                    <a:pt x="5692" y="2273"/>
                    <a:pt x="6073" y="1773"/>
                    <a:pt x="6049" y="1177"/>
                  </a:cubicBezTo>
                  <a:cubicBezTo>
                    <a:pt x="6001" y="558"/>
                    <a:pt x="5501" y="34"/>
                    <a:pt x="4882" y="11"/>
                  </a:cubicBezTo>
                  <a:cubicBezTo>
                    <a:pt x="4868" y="10"/>
                    <a:pt x="4853" y="10"/>
                    <a:pt x="4839" y="10"/>
                  </a:cubicBezTo>
                  <a:cubicBezTo>
                    <a:pt x="4145" y="10"/>
                    <a:pt x="3596" y="572"/>
                    <a:pt x="3596" y="1225"/>
                  </a:cubicBezTo>
                  <a:cubicBezTo>
                    <a:pt x="3596" y="1797"/>
                    <a:pt x="4001" y="2273"/>
                    <a:pt x="4501" y="2416"/>
                  </a:cubicBezTo>
                  <a:lnTo>
                    <a:pt x="4501" y="5250"/>
                  </a:lnTo>
                  <a:lnTo>
                    <a:pt x="1572" y="5250"/>
                  </a:lnTo>
                  <a:lnTo>
                    <a:pt x="1572" y="2416"/>
                  </a:lnTo>
                  <a:cubicBezTo>
                    <a:pt x="2096" y="2273"/>
                    <a:pt x="2477" y="1797"/>
                    <a:pt x="2477" y="1225"/>
                  </a:cubicBezTo>
                  <a:cubicBezTo>
                    <a:pt x="2477" y="572"/>
                    <a:pt x="1905" y="10"/>
                    <a:pt x="1232" y="10"/>
                  </a:cubicBezTo>
                  <a:cubicBezTo>
                    <a:pt x="1219" y="10"/>
                    <a:pt x="1205" y="10"/>
                    <a:pt x="1191" y="11"/>
                  </a:cubicBezTo>
                  <a:cubicBezTo>
                    <a:pt x="572" y="34"/>
                    <a:pt x="72" y="558"/>
                    <a:pt x="24" y="1177"/>
                  </a:cubicBezTo>
                  <a:cubicBezTo>
                    <a:pt x="0" y="1773"/>
                    <a:pt x="381" y="2273"/>
                    <a:pt x="929" y="2416"/>
                  </a:cubicBezTo>
                  <a:lnTo>
                    <a:pt x="929" y="8727"/>
                  </a:lnTo>
                  <a:cubicBezTo>
                    <a:pt x="381" y="8893"/>
                    <a:pt x="0" y="9393"/>
                    <a:pt x="24" y="9989"/>
                  </a:cubicBezTo>
                  <a:cubicBezTo>
                    <a:pt x="72" y="10608"/>
                    <a:pt x="572" y="11108"/>
                    <a:pt x="1191" y="11156"/>
                  </a:cubicBezTo>
                  <a:cubicBezTo>
                    <a:pt x="1205" y="11156"/>
                    <a:pt x="1220" y="11156"/>
                    <a:pt x="1234" y="11156"/>
                  </a:cubicBezTo>
                  <a:cubicBezTo>
                    <a:pt x="1928" y="11156"/>
                    <a:pt x="2477" y="10594"/>
                    <a:pt x="2477" y="9917"/>
                  </a:cubicBezTo>
                  <a:cubicBezTo>
                    <a:pt x="2477" y="9370"/>
                    <a:pt x="2096" y="8893"/>
                    <a:pt x="1572" y="8727"/>
                  </a:cubicBezTo>
                  <a:lnTo>
                    <a:pt x="1572" y="5917"/>
                  </a:lnTo>
                  <a:lnTo>
                    <a:pt x="4501" y="5917"/>
                  </a:lnTo>
                  <a:lnTo>
                    <a:pt x="4501" y="8727"/>
                  </a:lnTo>
                  <a:cubicBezTo>
                    <a:pt x="3953" y="8893"/>
                    <a:pt x="3572" y="9393"/>
                    <a:pt x="3596" y="9989"/>
                  </a:cubicBezTo>
                  <a:cubicBezTo>
                    <a:pt x="3644" y="10608"/>
                    <a:pt x="4144" y="11108"/>
                    <a:pt x="4763" y="11156"/>
                  </a:cubicBezTo>
                  <a:cubicBezTo>
                    <a:pt x="4777" y="11156"/>
                    <a:pt x="4792" y="11156"/>
                    <a:pt x="4806" y="11156"/>
                  </a:cubicBezTo>
                  <a:cubicBezTo>
                    <a:pt x="5500" y="11156"/>
                    <a:pt x="6049" y="10594"/>
                    <a:pt x="6049" y="9917"/>
                  </a:cubicBezTo>
                  <a:cubicBezTo>
                    <a:pt x="6097" y="9298"/>
                    <a:pt x="5716" y="8822"/>
                    <a:pt x="5192" y="8703"/>
                  </a:cubicBezTo>
                  <a:lnTo>
                    <a:pt x="5192" y="5869"/>
                  </a:lnTo>
                  <a:lnTo>
                    <a:pt x="8716" y="5869"/>
                  </a:lnTo>
                  <a:lnTo>
                    <a:pt x="8716" y="2392"/>
                  </a:lnTo>
                  <a:cubicBezTo>
                    <a:pt x="9288" y="2249"/>
                    <a:pt x="9669" y="1701"/>
                    <a:pt x="9621" y="1082"/>
                  </a:cubicBezTo>
                  <a:cubicBezTo>
                    <a:pt x="9550" y="511"/>
                    <a:pt x="9097" y="82"/>
                    <a:pt x="8549" y="11"/>
                  </a:cubicBezTo>
                  <a:cubicBezTo>
                    <a:pt x="8495" y="4"/>
                    <a:pt x="8442" y="0"/>
                    <a:pt x="8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8288275" y="1952192"/>
              <a:ext cx="84941" cy="84941"/>
            </a:xfrm>
            <a:custGeom>
              <a:avLst/>
              <a:gdLst/>
              <a:ahLst/>
              <a:cxnLst/>
              <a:rect l="l" t="t" r="r" b="b"/>
              <a:pathLst>
                <a:path w="2430" h="2430" extrusionOk="0">
                  <a:moveTo>
                    <a:pt x="1215" y="0"/>
                  </a:moveTo>
                  <a:cubicBezTo>
                    <a:pt x="525" y="0"/>
                    <a:pt x="1" y="524"/>
                    <a:pt x="1" y="1215"/>
                  </a:cubicBezTo>
                  <a:cubicBezTo>
                    <a:pt x="1" y="1905"/>
                    <a:pt x="525" y="2429"/>
                    <a:pt x="1215" y="2429"/>
                  </a:cubicBezTo>
                  <a:cubicBezTo>
                    <a:pt x="1906" y="2429"/>
                    <a:pt x="2430" y="1881"/>
                    <a:pt x="2430" y="1215"/>
                  </a:cubicBezTo>
                  <a:cubicBezTo>
                    <a:pt x="2430" y="548"/>
                    <a:pt x="1858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>
            <a:off x="1126650" y="1715352"/>
            <a:ext cx="1131600" cy="113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7"/>
          <p:cNvSpPr/>
          <p:nvPr/>
        </p:nvSpPr>
        <p:spPr>
          <a:xfrm>
            <a:off x="4000339" y="1715352"/>
            <a:ext cx="1131600" cy="113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6874039" y="1715352"/>
            <a:ext cx="1131600" cy="113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>
                <a:solidFill>
                  <a:schemeClr val="dk1"/>
                </a:solidFill>
              </a:rPr>
              <a:t> goals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3599548" y="294138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Analysis</a:t>
            </a:r>
            <a:endParaRPr dirty="0"/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 idx="2"/>
          </p:nvPr>
        </p:nvSpPr>
        <p:spPr>
          <a:xfrm>
            <a:off x="720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Analysis</a:t>
            </a:r>
            <a:endParaRPr dirty="0"/>
          </a:p>
        </p:txBody>
      </p:sp>
      <p:sp>
        <p:nvSpPr>
          <p:cNvPr id="502" name="Google Shape;502;p47"/>
          <p:cNvSpPr txBox="1">
            <a:spLocks noGrp="1"/>
          </p:cNvSpPr>
          <p:nvPr>
            <p:ph type="title" idx="4"/>
          </p:nvPr>
        </p:nvSpPr>
        <p:spPr>
          <a:xfrm>
            <a:off x="6486000" y="2941396"/>
            <a:ext cx="1944900" cy="1270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 and Communicate findings</a:t>
            </a:r>
            <a:endParaRPr dirty="0"/>
          </a:p>
        </p:txBody>
      </p:sp>
      <p:grpSp>
        <p:nvGrpSpPr>
          <p:cNvPr id="504" name="Google Shape;504;p47"/>
          <p:cNvGrpSpPr/>
          <p:nvPr/>
        </p:nvGrpSpPr>
        <p:grpSpPr>
          <a:xfrm>
            <a:off x="7245872" y="2087189"/>
            <a:ext cx="387966" cy="387931"/>
            <a:chOff x="7197784" y="2243542"/>
            <a:chExt cx="387966" cy="387931"/>
          </a:xfrm>
        </p:grpSpPr>
        <p:sp>
          <p:nvSpPr>
            <p:cNvPr id="505" name="Google Shape;505;p47"/>
            <p:cNvSpPr/>
            <p:nvPr/>
          </p:nvSpPr>
          <p:spPr>
            <a:xfrm>
              <a:off x="7374272" y="2420833"/>
              <a:ext cx="31669" cy="31669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453" y="1"/>
                  </a:moveTo>
                  <a:cubicBezTo>
                    <a:pt x="215" y="1"/>
                    <a:pt x="1" y="215"/>
                    <a:pt x="1" y="453"/>
                  </a:cubicBezTo>
                  <a:cubicBezTo>
                    <a:pt x="1" y="691"/>
                    <a:pt x="215" y="906"/>
                    <a:pt x="453" y="906"/>
                  </a:cubicBezTo>
                  <a:cubicBezTo>
                    <a:pt x="691" y="906"/>
                    <a:pt x="906" y="691"/>
                    <a:pt x="906" y="453"/>
                  </a:cubicBezTo>
                  <a:cubicBezTo>
                    <a:pt x="906" y="215"/>
                    <a:pt x="715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7326838" y="2373400"/>
              <a:ext cx="126537" cy="126572"/>
            </a:xfrm>
            <a:custGeom>
              <a:avLst/>
              <a:gdLst/>
              <a:ahLst/>
              <a:cxnLst/>
              <a:rect l="l" t="t" r="r" b="b"/>
              <a:pathLst>
                <a:path w="3620" h="3621" extrusionOk="0">
                  <a:moveTo>
                    <a:pt x="1810" y="715"/>
                  </a:moveTo>
                  <a:cubicBezTo>
                    <a:pt x="2405" y="715"/>
                    <a:pt x="2906" y="1215"/>
                    <a:pt x="2906" y="1810"/>
                  </a:cubicBezTo>
                  <a:cubicBezTo>
                    <a:pt x="2929" y="2405"/>
                    <a:pt x="2429" y="2906"/>
                    <a:pt x="1810" y="2906"/>
                  </a:cubicBezTo>
                  <a:cubicBezTo>
                    <a:pt x="1215" y="2906"/>
                    <a:pt x="691" y="2405"/>
                    <a:pt x="691" y="1810"/>
                  </a:cubicBezTo>
                  <a:cubicBezTo>
                    <a:pt x="691" y="1215"/>
                    <a:pt x="1215" y="715"/>
                    <a:pt x="1810" y="715"/>
                  </a:cubicBezTo>
                  <a:close/>
                  <a:moveTo>
                    <a:pt x="1810" y="0"/>
                  </a:moveTo>
                  <a:cubicBezTo>
                    <a:pt x="834" y="0"/>
                    <a:pt x="0" y="810"/>
                    <a:pt x="0" y="1810"/>
                  </a:cubicBezTo>
                  <a:cubicBezTo>
                    <a:pt x="0" y="2787"/>
                    <a:pt x="786" y="3620"/>
                    <a:pt x="1810" y="3620"/>
                  </a:cubicBezTo>
                  <a:cubicBezTo>
                    <a:pt x="2810" y="3620"/>
                    <a:pt x="3620" y="2834"/>
                    <a:pt x="3620" y="1810"/>
                  </a:cubicBezTo>
                  <a:cubicBezTo>
                    <a:pt x="3620" y="834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7458339" y="2362563"/>
              <a:ext cx="47504" cy="61626"/>
            </a:xfrm>
            <a:custGeom>
              <a:avLst/>
              <a:gdLst/>
              <a:ahLst/>
              <a:cxnLst/>
              <a:rect l="l" t="t" r="r" b="b"/>
              <a:pathLst>
                <a:path w="1359" h="1763" extrusionOk="0">
                  <a:moveTo>
                    <a:pt x="596" y="1"/>
                  </a:moveTo>
                  <a:lnTo>
                    <a:pt x="1" y="596"/>
                  </a:lnTo>
                  <a:cubicBezTo>
                    <a:pt x="287" y="929"/>
                    <a:pt x="430" y="1310"/>
                    <a:pt x="477" y="1763"/>
                  </a:cubicBezTo>
                  <a:lnTo>
                    <a:pt x="1358" y="1763"/>
                  </a:lnTo>
                  <a:cubicBezTo>
                    <a:pt x="1287" y="1120"/>
                    <a:pt x="1025" y="525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7401746" y="2320932"/>
              <a:ext cx="60787" cy="47504"/>
            </a:xfrm>
            <a:custGeom>
              <a:avLst/>
              <a:gdLst/>
              <a:ahLst/>
              <a:cxnLst/>
              <a:rect l="l" t="t" r="r" b="b"/>
              <a:pathLst>
                <a:path w="1739" h="1359" extrusionOk="0">
                  <a:moveTo>
                    <a:pt x="0" y="1"/>
                  </a:moveTo>
                  <a:lnTo>
                    <a:pt x="0" y="882"/>
                  </a:lnTo>
                  <a:cubicBezTo>
                    <a:pt x="405" y="930"/>
                    <a:pt x="834" y="1120"/>
                    <a:pt x="1144" y="1358"/>
                  </a:cubicBezTo>
                  <a:lnTo>
                    <a:pt x="1739" y="763"/>
                  </a:lnTo>
                  <a:cubicBezTo>
                    <a:pt x="1263" y="334"/>
                    <a:pt x="667" y="7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7316841" y="2503257"/>
              <a:ext cx="62465" cy="48308"/>
            </a:xfrm>
            <a:custGeom>
              <a:avLst/>
              <a:gdLst/>
              <a:ahLst/>
              <a:cxnLst/>
              <a:rect l="l" t="t" r="r" b="b"/>
              <a:pathLst>
                <a:path w="1787" h="1382" extrusionOk="0">
                  <a:moveTo>
                    <a:pt x="596" y="0"/>
                  </a:moveTo>
                  <a:lnTo>
                    <a:pt x="0" y="596"/>
                  </a:lnTo>
                  <a:cubicBezTo>
                    <a:pt x="477" y="1048"/>
                    <a:pt x="1120" y="1310"/>
                    <a:pt x="1786" y="1382"/>
                  </a:cubicBezTo>
                  <a:lnTo>
                    <a:pt x="1786" y="500"/>
                  </a:lnTo>
                  <a:cubicBezTo>
                    <a:pt x="1358" y="453"/>
                    <a:pt x="953" y="262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7401746" y="2504096"/>
              <a:ext cx="62465" cy="48308"/>
            </a:xfrm>
            <a:custGeom>
              <a:avLst/>
              <a:gdLst/>
              <a:ahLst/>
              <a:cxnLst/>
              <a:rect l="l" t="t" r="r" b="b"/>
              <a:pathLst>
                <a:path w="1787" h="1382" extrusionOk="0">
                  <a:moveTo>
                    <a:pt x="1191" y="0"/>
                  </a:moveTo>
                  <a:cubicBezTo>
                    <a:pt x="858" y="262"/>
                    <a:pt x="429" y="453"/>
                    <a:pt x="0" y="500"/>
                  </a:cubicBezTo>
                  <a:lnTo>
                    <a:pt x="0" y="1381"/>
                  </a:lnTo>
                  <a:cubicBezTo>
                    <a:pt x="667" y="1310"/>
                    <a:pt x="1263" y="1048"/>
                    <a:pt x="1787" y="619"/>
                  </a:cubicBezTo>
                  <a:lnTo>
                    <a:pt x="1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7275209" y="2448308"/>
              <a:ext cx="47504" cy="62465"/>
            </a:xfrm>
            <a:custGeom>
              <a:avLst/>
              <a:gdLst/>
              <a:ahLst/>
              <a:cxnLst/>
              <a:rect l="l" t="t" r="r" b="b"/>
              <a:pathLst>
                <a:path w="1359" h="1787" extrusionOk="0">
                  <a:moveTo>
                    <a:pt x="1" y="1"/>
                  </a:moveTo>
                  <a:cubicBezTo>
                    <a:pt x="72" y="691"/>
                    <a:pt x="334" y="1286"/>
                    <a:pt x="715" y="1787"/>
                  </a:cubicBezTo>
                  <a:lnTo>
                    <a:pt x="1358" y="1167"/>
                  </a:lnTo>
                  <a:cubicBezTo>
                    <a:pt x="1120" y="834"/>
                    <a:pt x="929" y="405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7458339" y="2445826"/>
              <a:ext cx="45826" cy="62465"/>
            </a:xfrm>
            <a:custGeom>
              <a:avLst/>
              <a:gdLst/>
              <a:ahLst/>
              <a:cxnLst/>
              <a:rect l="l" t="t" r="r" b="b"/>
              <a:pathLst>
                <a:path w="1311" h="1787" extrusionOk="0">
                  <a:moveTo>
                    <a:pt x="477" y="0"/>
                  </a:moveTo>
                  <a:lnTo>
                    <a:pt x="477" y="48"/>
                  </a:lnTo>
                  <a:cubicBezTo>
                    <a:pt x="430" y="476"/>
                    <a:pt x="287" y="881"/>
                    <a:pt x="1" y="1191"/>
                  </a:cubicBezTo>
                  <a:lnTo>
                    <a:pt x="596" y="1786"/>
                  </a:lnTo>
                  <a:cubicBezTo>
                    <a:pt x="1025" y="1286"/>
                    <a:pt x="1263" y="691"/>
                    <a:pt x="1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7197784" y="2243542"/>
              <a:ext cx="387966" cy="387931"/>
            </a:xfrm>
            <a:custGeom>
              <a:avLst/>
              <a:gdLst/>
              <a:ahLst/>
              <a:cxnLst/>
              <a:rect l="l" t="t" r="r" b="b"/>
              <a:pathLst>
                <a:path w="11099" h="11098" extrusionOk="0">
                  <a:moveTo>
                    <a:pt x="5502" y="1572"/>
                  </a:moveTo>
                  <a:cubicBezTo>
                    <a:pt x="7669" y="1572"/>
                    <a:pt x="9455" y="3358"/>
                    <a:pt x="9455" y="5525"/>
                  </a:cubicBezTo>
                  <a:cubicBezTo>
                    <a:pt x="9455" y="7692"/>
                    <a:pt x="7693" y="9478"/>
                    <a:pt x="5502" y="9478"/>
                  </a:cubicBezTo>
                  <a:cubicBezTo>
                    <a:pt x="3335" y="9478"/>
                    <a:pt x="1549" y="7692"/>
                    <a:pt x="1549" y="5525"/>
                  </a:cubicBezTo>
                  <a:cubicBezTo>
                    <a:pt x="1549" y="3358"/>
                    <a:pt x="3335" y="1572"/>
                    <a:pt x="5502" y="1572"/>
                  </a:cubicBezTo>
                  <a:close/>
                  <a:moveTo>
                    <a:pt x="5859" y="0"/>
                  </a:moveTo>
                  <a:lnTo>
                    <a:pt x="5859" y="905"/>
                  </a:lnTo>
                  <a:lnTo>
                    <a:pt x="5192" y="905"/>
                  </a:lnTo>
                  <a:lnTo>
                    <a:pt x="5192" y="24"/>
                  </a:lnTo>
                  <a:cubicBezTo>
                    <a:pt x="3954" y="72"/>
                    <a:pt x="2763" y="596"/>
                    <a:pt x="1835" y="1429"/>
                  </a:cubicBezTo>
                  <a:lnTo>
                    <a:pt x="2501" y="2072"/>
                  </a:lnTo>
                  <a:lnTo>
                    <a:pt x="2049" y="2525"/>
                  </a:lnTo>
                  <a:lnTo>
                    <a:pt x="1382" y="1858"/>
                  </a:lnTo>
                  <a:cubicBezTo>
                    <a:pt x="549" y="2786"/>
                    <a:pt x="72" y="3977"/>
                    <a:pt x="1" y="5239"/>
                  </a:cubicBezTo>
                  <a:lnTo>
                    <a:pt x="906" y="5239"/>
                  </a:lnTo>
                  <a:lnTo>
                    <a:pt x="906" y="5882"/>
                  </a:lnTo>
                  <a:lnTo>
                    <a:pt x="25" y="5882"/>
                  </a:lnTo>
                  <a:cubicBezTo>
                    <a:pt x="72" y="7144"/>
                    <a:pt x="596" y="8335"/>
                    <a:pt x="1430" y="9240"/>
                  </a:cubicBezTo>
                  <a:lnTo>
                    <a:pt x="2073" y="8597"/>
                  </a:lnTo>
                  <a:lnTo>
                    <a:pt x="2525" y="9050"/>
                  </a:lnTo>
                  <a:lnTo>
                    <a:pt x="1858" y="9693"/>
                  </a:lnTo>
                  <a:cubicBezTo>
                    <a:pt x="2787" y="10526"/>
                    <a:pt x="3978" y="11002"/>
                    <a:pt x="5240" y="11098"/>
                  </a:cubicBezTo>
                  <a:lnTo>
                    <a:pt x="5240" y="10169"/>
                  </a:lnTo>
                  <a:lnTo>
                    <a:pt x="5883" y="10169"/>
                  </a:lnTo>
                  <a:lnTo>
                    <a:pt x="5883" y="11074"/>
                  </a:lnTo>
                  <a:cubicBezTo>
                    <a:pt x="7145" y="11002"/>
                    <a:pt x="8336" y="10502"/>
                    <a:pt x="9241" y="9669"/>
                  </a:cubicBezTo>
                  <a:lnTo>
                    <a:pt x="8598" y="9002"/>
                  </a:lnTo>
                  <a:lnTo>
                    <a:pt x="9050" y="8573"/>
                  </a:lnTo>
                  <a:lnTo>
                    <a:pt x="9693" y="9216"/>
                  </a:lnTo>
                  <a:cubicBezTo>
                    <a:pt x="10527" y="8288"/>
                    <a:pt x="11027" y="7097"/>
                    <a:pt x="11098" y="5859"/>
                  </a:cubicBezTo>
                  <a:lnTo>
                    <a:pt x="10170" y="5859"/>
                  </a:lnTo>
                  <a:lnTo>
                    <a:pt x="10170" y="5192"/>
                  </a:lnTo>
                  <a:lnTo>
                    <a:pt x="11075" y="5192"/>
                  </a:lnTo>
                  <a:cubicBezTo>
                    <a:pt x="11003" y="3953"/>
                    <a:pt x="10503" y="2763"/>
                    <a:pt x="9670" y="1834"/>
                  </a:cubicBezTo>
                  <a:lnTo>
                    <a:pt x="9003" y="2501"/>
                  </a:lnTo>
                  <a:lnTo>
                    <a:pt x="8550" y="2048"/>
                  </a:lnTo>
                  <a:lnTo>
                    <a:pt x="9217" y="1381"/>
                  </a:lnTo>
                  <a:cubicBezTo>
                    <a:pt x="8265" y="548"/>
                    <a:pt x="7098" y="72"/>
                    <a:pt x="5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7275209" y="2362563"/>
              <a:ext cx="47504" cy="61626"/>
            </a:xfrm>
            <a:custGeom>
              <a:avLst/>
              <a:gdLst/>
              <a:ahLst/>
              <a:cxnLst/>
              <a:rect l="l" t="t" r="r" b="b"/>
              <a:pathLst>
                <a:path w="1359" h="1763" extrusionOk="0">
                  <a:moveTo>
                    <a:pt x="763" y="1"/>
                  </a:moveTo>
                  <a:cubicBezTo>
                    <a:pt x="334" y="477"/>
                    <a:pt x="72" y="1120"/>
                    <a:pt x="1" y="1763"/>
                  </a:cubicBezTo>
                  <a:lnTo>
                    <a:pt x="882" y="1763"/>
                  </a:lnTo>
                  <a:cubicBezTo>
                    <a:pt x="929" y="1358"/>
                    <a:pt x="1120" y="929"/>
                    <a:pt x="1358" y="596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7318519" y="2320932"/>
              <a:ext cx="60787" cy="47504"/>
            </a:xfrm>
            <a:custGeom>
              <a:avLst/>
              <a:gdLst/>
              <a:ahLst/>
              <a:cxnLst/>
              <a:rect l="l" t="t" r="r" b="b"/>
              <a:pathLst>
                <a:path w="1739" h="1359" extrusionOk="0">
                  <a:moveTo>
                    <a:pt x="1738" y="1"/>
                  </a:moveTo>
                  <a:cubicBezTo>
                    <a:pt x="1095" y="72"/>
                    <a:pt x="476" y="334"/>
                    <a:pt x="0" y="715"/>
                  </a:cubicBezTo>
                  <a:lnTo>
                    <a:pt x="595" y="1358"/>
                  </a:lnTo>
                  <a:cubicBezTo>
                    <a:pt x="905" y="1120"/>
                    <a:pt x="1310" y="930"/>
                    <a:pt x="1738" y="882"/>
                  </a:cubicBezTo>
                  <a:lnTo>
                    <a:pt x="1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47"/>
          <p:cNvGrpSpPr/>
          <p:nvPr/>
        </p:nvGrpSpPr>
        <p:grpSpPr>
          <a:xfrm>
            <a:off x="4378034" y="2149607"/>
            <a:ext cx="387931" cy="263071"/>
            <a:chOff x="2337221" y="3543798"/>
            <a:chExt cx="387931" cy="263071"/>
          </a:xfrm>
        </p:grpSpPr>
        <p:sp>
          <p:nvSpPr>
            <p:cNvPr id="517" name="Google Shape;517;p47"/>
            <p:cNvSpPr/>
            <p:nvPr/>
          </p:nvSpPr>
          <p:spPr>
            <a:xfrm>
              <a:off x="2520351" y="3543798"/>
              <a:ext cx="179843" cy="66624"/>
            </a:xfrm>
            <a:custGeom>
              <a:avLst/>
              <a:gdLst/>
              <a:ahLst/>
              <a:cxnLst/>
              <a:rect l="l" t="t" r="r" b="b"/>
              <a:pathLst>
                <a:path w="5145" h="1906" extrusionOk="0">
                  <a:moveTo>
                    <a:pt x="310" y="0"/>
                  </a:moveTo>
                  <a:lnTo>
                    <a:pt x="0" y="834"/>
                  </a:lnTo>
                  <a:lnTo>
                    <a:pt x="762" y="834"/>
                  </a:lnTo>
                  <a:lnTo>
                    <a:pt x="1167" y="1905"/>
                  </a:lnTo>
                  <a:lnTo>
                    <a:pt x="5144" y="1905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2362179" y="3596230"/>
              <a:ext cx="193161" cy="66624"/>
            </a:xfrm>
            <a:custGeom>
              <a:avLst/>
              <a:gdLst/>
              <a:ahLst/>
              <a:cxnLst/>
              <a:rect l="l" t="t" r="r" b="b"/>
              <a:pathLst>
                <a:path w="5526" h="1906" extrusionOk="0">
                  <a:moveTo>
                    <a:pt x="715" y="1"/>
                  </a:moveTo>
                  <a:lnTo>
                    <a:pt x="1" y="1906"/>
                  </a:lnTo>
                  <a:lnTo>
                    <a:pt x="5526" y="1906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2437088" y="3731926"/>
              <a:ext cx="43344" cy="22511"/>
            </a:xfrm>
            <a:custGeom>
              <a:avLst/>
              <a:gdLst/>
              <a:ahLst/>
              <a:cxnLst/>
              <a:rect l="l" t="t" r="r" b="b"/>
              <a:pathLst>
                <a:path w="1240" h="644" extrusionOk="0">
                  <a:moveTo>
                    <a:pt x="1" y="0"/>
                  </a:moveTo>
                  <a:lnTo>
                    <a:pt x="1" y="643"/>
                  </a:lnTo>
                  <a:lnTo>
                    <a:pt x="1239" y="643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2337221" y="3685296"/>
              <a:ext cx="243077" cy="69141"/>
            </a:xfrm>
            <a:custGeom>
              <a:avLst/>
              <a:gdLst/>
              <a:ahLst/>
              <a:cxnLst/>
              <a:rect l="l" t="t" r="r" b="b"/>
              <a:pathLst>
                <a:path w="6954" h="1978" extrusionOk="0">
                  <a:moveTo>
                    <a:pt x="1667" y="691"/>
                  </a:moveTo>
                  <a:lnTo>
                    <a:pt x="1667" y="1334"/>
                  </a:lnTo>
                  <a:lnTo>
                    <a:pt x="500" y="1334"/>
                  </a:lnTo>
                  <a:lnTo>
                    <a:pt x="500" y="691"/>
                  </a:lnTo>
                  <a:close/>
                  <a:moveTo>
                    <a:pt x="6454" y="691"/>
                  </a:moveTo>
                  <a:lnTo>
                    <a:pt x="6454" y="1334"/>
                  </a:lnTo>
                  <a:lnTo>
                    <a:pt x="5287" y="1334"/>
                  </a:lnTo>
                  <a:lnTo>
                    <a:pt x="5287" y="691"/>
                  </a:ln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48"/>
                  </a:cubicBezTo>
                  <a:lnTo>
                    <a:pt x="0" y="1787"/>
                  </a:lnTo>
                  <a:cubicBezTo>
                    <a:pt x="0" y="1882"/>
                    <a:pt x="95" y="1977"/>
                    <a:pt x="167" y="1977"/>
                  </a:cubicBezTo>
                  <a:lnTo>
                    <a:pt x="2191" y="1977"/>
                  </a:lnTo>
                  <a:lnTo>
                    <a:pt x="2191" y="691"/>
                  </a:lnTo>
                  <a:lnTo>
                    <a:pt x="4763" y="691"/>
                  </a:lnTo>
                  <a:lnTo>
                    <a:pt x="4763" y="1977"/>
                  </a:lnTo>
                  <a:lnTo>
                    <a:pt x="6787" y="1977"/>
                  </a:lnTo>
                  <a:cubicBezTo>
                    <a:pt x="6883" y="1977"/>
                    <a:pt x="6954" y="1882"/>
                    <a:pt x="6954" y="1787"/>
                  </a:cubicBezTo>
                  <a:lnTo>
                    <a:pt x="6954" y="548"/>
                  </a:lnTo>
                  <a:cubicBezTo>
                    <a:pt x="6954" y="239"/>
                    <a:pt x="6716" y="1"/>
                    <a:pt x="6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2595259" y="3679458"/>
              <a:ext cx="29991" cy="21707"/>
            </a:xfrm>
            <a:custGeom>
              <a:avLst/>
              <a:gdLst/>
              <a:ahLst/>
              <a:cxnLst/>
              <a:rect l="l" t="t" r="r" b="b"/>
              <a:pathLst>
                <a:path w="858" h="621" extrusionOk="0">
                  <a:moveTo>
                    <a:pt x="1" y="1"/>
                  </a:moveTo>
                  <a:cubicBezTo>
                    <a:pt x="120" y="168"/>
                    <a:pt x="215" y="382"/>
                    <a:pt x="239" y="620"/>
                  </a:cubicBezTo>
                  <a:lnTo>
                    <a:pt x="858" y="620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2667686" y="3723606"/>
              <a:ext cx="48308" cy="29991"/>
            </a:xfrm>
            <a:custGeom>
              <a:avLst/>
              <a:gdLst/>
              <a:ahLst/>
              <a:cxnLst/>
              <a:rect l="l" t="t" r="r" b="b"/>
              <a:pathLst>
                <a:path w="1382" h="858" extrusionOk="0">
                  <a:moveTo>
                    <a:pt x="0" y="0"/>
                  </a:moveTo>
                  <a:lnTo>
                    <a:pt x="0" y="214"/>
                  </a:lnTo>
                  <a:cubicBezTo>
                    <a:pt x="0" y="572"/>
                    <a:pt x="310" y="857"/>
                    <a:pt x="667" y="857"/>
                  </a:cubicBezTo>
                  <a:lnTo>
                    <a:pt x="715" y="857"/>
                  </a:lnTo>
                  <a:cubicBezTo>
                    <a:pt x="1072" y="857"/>
                    <a:pt x="1382" y="572"/>
                    <a:pt x="1382" y="214"/>
                  </a:cubicBezTo>
                  <a:lnTo>
                    <a:pt x="1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2524510" y="3776878"/>
              <a:ext cx="47469" cy="29991"/>
            </a:xfrm>
            <a:custGeom>
              <a:avLst/>
              <a:gdLst/>
              <a:ahLst/>
              <a:cxnLst/>
              <a:rect l="l" t="t" r="r" b="b"/>
              <a:pathLst>
                <a:path w="1358" h="858" extrusionOk="0">
                  <a:moveTo>
                    <a:pt x="0" y="0"/>
                  </a:moveTo>
                  <a:lnTo>
                    <a:pt x="0" y="215"/>
                  </a:lnTo>
                  <a:cubicBezTo>
                    <a:pt x="0" y="572"/>
                    <a:pt x="286" y="858"/>
                    <a:pt x="643" y="858"/>
                  </a:cubicBezTo>
                  <a:lnTo>
                    <a:pt x="715" y="858"/>
                  </a:lnTo>
                  <a:cubicBezTo>
                    <a:pt x="1072" y="858"/>
                    <a:pt x="1358" y="572"/>
                    <a:pt x="1358" y="215"/>
                  </a:cubicBezTo>
                  <a:lnTo>
                    <a:pt x="1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566946" y="3632024"/>
              <a:ext cx="158206" cy="68442"/>
            </a:xfrm>
            <a:custGeom>
              <a:avLst/>
              <a:gdLst/>
              <a:ahLst/>
              <a:cxnLst/>
              <a:rect l="l" t="t" r="r" b="b"/>
              <a:pathLst>
                <a:path w="4526" h="1958" extrusionOk="0">
                  <a:moveTo>
                    <a:pt x="4026" y="691"/>
                  </a:moveTo>
                  <a:lnTo>
                    <a:pt x="4026" y="1358"/>
                  </a:lnTo>
                  <a:lnTo>
                    <a:pt x="2859" y="1358"/>
                  </a:lnTo>
                  <a:lnTo>
                    <a:pt x="2859" y="691"/>
                  </a:lnTo>
                  <a:close/>
                  <a:moveTo>
                    <a:pt x="1" y="1"/>
                  </a:moveTo>
                  <a:lnTo>
                    <a:pt x="263" y="691"/>
                  </a:lnTo>
                  <a:lnTo>
                    <a:pt x="2311" y="691"/>
                  </a:lnTo>
                  <a:lnTo>
                    <a:pt x="2311" y="1953"/>
                  </a:lnTo>
                  <a:lnTo>
                    <a:pt x="4335" y="1953"/>
                  </a:lnTo>
                  <a:cubicBezTo>
                    <a:pt x="4345" y="1956"/>
                    <a:pt x="4355" y="1957"/>
                    <a:pt x="4365" y="1957"/>
                  </a:cubicBezTo>
                  <a:cubicBezTo>
                    <a:pt x="4449" y="1957"/>
                    <a:pt x="4526" y="1872"/>
                    <a:pt x="4526" y="1787"/>
                  </a:cubicBezTo>
                  <a:lnTo>
                    <a:pt x="4526" y="548"/>
                  </a:lnTo>
                  <a:cubicBezTo>
                    <a:pt x="4526" y="239"/>
                    <a:pt x="4288" y="1"/>
                    <a:pt x="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2345541" y="3776878"/>
              <a:ext cx="47469" cy="29991"/>
            </a:xfrm>
            <a:custGeom>
              <a:avLst/>
              <a:gdLst/>
              <a:ahLst/>
              <a:cxnLst/>
              <a:rect l="l" t="t" r="r" b="b"/>
              <a:pathLst>
                <a:path w="1358" h="858" extrusionOk="0">
                  <a:moveTo>
                    <a:pt x="0" y="0"/>
                  </a:moveTo>
                  <a:lnTo>
                    <a:pt x="0" y="215"/>
                  </a:lnTo>
                  <a:cubicBezTo>
                    <a:pt x="0" y="572"/>
                    <a:pt x="286" y="858"/>
                    <a:pt x="643" y="858"/>
                  </a:cubicBezTo>
                  <a:lnTo>
                    <a:pt x="715" y="858"/>
                  </a:lnTo>
                  <a:cubicBezTo>
                    <a:pt x="1072" y="858"/>
                    <a:pt x="1358" y="572"/>
                    <a:pt x="1358" y="215"/>
                  </a:cubicBezTo>
                  <a:lnTo>
                    <a:pt x="1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7"/>
          <p:cNvGrpSpPr/>
          <p:nvPr/>
        </p:nvGrpSpPr>
        <p:grpSpPr>
          <a:xfrm>
            <a:off x="1539301" y="2087588"/>
            <a:ext cx="306346" cy="387127"/>
            <a:chOff x="744776" y="2253504"/>
            <a:chExt cx="306346" cy="387127"/>
          </a:xfrm>
        </p:grpSpPr>
        <p:sp>
          <p:nvSpPr>
            <p:cNvPr id="527" name="Google Shape;527;p47"/>
            <p:cNvSpPr/>
            <p:nvPr/>
          </p:nvSpPr>
          <p:spPr>
            <a:xfrm>
              <a:off x="813847" y="2320932"/>
              <a:ext cx="169846" cy="252270"/>
            </a:xfrm>
            <a:custGeom>
              <a:avLst/>
              <a:gdLst/>
              <a:ahLst/>
              <a:cxnLst/>
              <a:rect l="l" t="t" r="r" b="b"/>
              <a:pathLst>
                <a:path w="4859" h="7217" extrusionOk="0">
                  <a:moveTo>
                    <a:pt x="4287" y="1382"/>
                  </a:moveTo>
                  <a:lnTo>
                    <a:pt x="4287" y="2025"/>
                  </a:lnTo>
                  <a:lnTo>
                    <a:pt x="2858" y="2025"/>
                  </a:lnTo>
                  <a:lnTo>
                    <a:pt x="2858" y="1382"/>
                  </a:lnTo>
                  <a:close/>
                  <a:moveTo>
                    <a:pt x="1930" y="739"/>
                  </a:moveTo>
                  <a:lnTo>
                    <a:pt x="2382" y="1239"/>
                  </a:lnTo>
                  <a:lnTo>
                    <a:pt x="1215" y="2359"/>
                  </a:lnTo>
                  <a:lnTo>
                    <a:pt x="405" y="1525"/>
                  </a:lnTo>
                  <a:lnTo>
                    <a:pt x="858" y="1073"/>
                  </a:lnTo>
                  <a:lnTo>
                    <a:pt x="1215" y="1430"/>
                  </a:lnTo>
                  <a:lnTo>
                    <a:pt x="1930" y="739"/>
                  </a:lnTo>
                  <a:close/>
                  <a:moveTo>
                    <a:pt x="4287" y="3502"/>
                  </a:moveTo>
                  <a:lnTo>
                    <a:pt x="4287" y="4145"/>
                  </a:lnTo>
                  <a:lnTo>
                    <a:pt x="2858" y="4145"/>
                  </a:lnTo>
                  <a:lnTo>
                    <a:pt x="2858" y="3502"/>
                  </a:lnTo>
                  <a:close/>
                  <a:moveTo>
                    <a:pt x="1930" y="2835"/>
                  </a:moveTo>
                  <a:lnTo>
                    <a:pt x="2382" y="3311"/>
                  </a:lnTo>
                  <a:lnTo>
                    <a:pt x="1215" y="4454"/>
                  </a:lnTo>
                  <a:lnTo>
                    <a:pt x="405" y="3621"/>
                  </a:lnTo>
                  <a:lnTo>
                    <a:pt x="858" y="3168"/>
                  </a:lnTo>
                  <a:lnTo>
                    <a:pt x="1215" y="3525"/>
                  </a:lnTo>
                  <a:lnTo>
                    <a:pt x="1930" y="2835"/>
                  </a:lnTo>
                  <a:close/>
                  <a:moveTo>
                    <a:pt x="4287" y="5597"/>
                  </a:moveTo>
                  <a:lnTo>
                    <a:pt x="4287" y="6264"/>
                  </a:lnTo>
                  <a:lnTo>
                    <a:pt x="2858" y="6264"/>
                  </a:lnTo>
                  <a:lnTo>
                    <a:pt x="2858" y="5597"/>
                  </a:lnTo>
                  <a:close/>
                  <a:moveTo>
                    <a:pt x="1930" y="4883"/>
                  </a:moveTo>
                  <a:lnTo>
                    <a:pt x="2382" y="5359"/>
                  </a:lnTo>
                  <a:lnTo>
                    <a:pt x="1215" y="6502"/>
                  </a:lnTo>
                  <a:lnTo>
                    <a:pt x="405" y="5669"/>
                  </a:lnTo>
                  <a:lnTo>
                    <a:pt x="858" y="5216"/>
                  </a:lnTo>
                  <a:lnTo>
                    <a:pt x="1215" y="5573"/>
                  </a:lnTo>
                  <a:lnTo>
                    <a:pt x="1930" y="4883"/>
                  </a:lnTo>
                  <a:close/>
                  <a:moveTo>
                    <a:pt x="1" y="1"/>
                  </a:moveTo>
                  <a:lnTo>
                    <a:pt x="1" y="7217"/>
                  </a:lnTo>
                  <a:lnTo>
                    <a:pt x="4859" y="7217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744776" y="2253504"/>
              <a:ext cx="306346" cy="387127"/>
            </a:xfrm>
            <a:custGeom>
              <a:avLst/>
              <a:gdLst/>
              <a:ahLst/>
              <a:cxnLst/>
              <a:rect l="l" t="t" r="r" b="b"/>
              <a:pathLst>
                <a:path w="8764" h="11075" extrusionOk="0">
                  <a:moveTo>
                    <a:pt x="0" y="1"/>
                  </a:moveTo>
                  <a:lnTo>
                    <a:pt x="0" y="11075"/>
                  </a:lnTo>
                  <a:lnTo>
                    <a:pt x="8764" y="11075"/>
                  </a:lnTo>
                  <a:lnTo>
                    <a:pt x="8764" y="1"/>
                  </a:lnTo>
                  <a:lnTo>
                    <a:pt x="6501" y="1"/>
                  </a:lnTo>
                  <a:lnTo>
                    <a:pt x="6501" y="1287"/>
                  </a:lnTo>
                  <a:lnTo>
                    <a:pt x="7478" y="1287"/>
                  </a:lnTo>
                  <a:lnTo>
                    <a:pt x="7478" y="9789"/>
                  </a:lnTo>
                  <a:lnTo>
                    <a:pt x="1310" y="9789"/>
                  </a:lnTo>
                  <a:lnTo>
                    <a:pt x="1310" y="1287"/>
                  </a:lnTo>
                  <a:lnTo>
                    <a:pt x="2310" y="1287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847160" y="2253504"/>
              <a:ext cx="101579" cy="45826"/>
            </a:xfrm>
            <a:custGeom>
              <a:avLst/>
              <a:gdLst/>
              <a:ahLst/>
              <a:cxnLst/>
              <a:rect l="l" t="t" r="r" b="b"/>
              <a:pathLst>
                <a:path w="2906" h="1311" extrusionOk="0">
                  <a:moveTo>
                    <a:pt x="0" y="1"/>
                  </a:moveTo>
                  <a:lnTo>
                    <a:pt x="0" y="1311"/>
                  </a:lnTo>
                  <a:lnTo>
                    <a:pt x="2906" y="1311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Budget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" name="Picture 6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FFD70872-8027-82F7-1783-54000EDA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63" y="1163204"/>
            <a:ext cx="4192325" cy="3144244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D581B65-31D3-3EFB-2403-0D7B8E9E4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14119"/>
              </p:ext>
            </p:extLst>
          </p:nvPr>
        </p:nvGraphicFramePr>
        <p:xfrm>
          <a:off x="581892" y="1648113"/>
          <a:ext cx="3810000" cy="1711615"/>
        </p:xfrm>
        <a:graphic>
          <a:graphicData uri="http://schemas.openxmlformats.org/drawingml/2006/table">
            <a:tbl>
              <a:tblPr firstRow="1" bandRow="1">
                <a:tableStyleId>{9F5CB2AE-0E41-4ED0-B580-03141AF1222E}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3978226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98760716"/>
                    </a:ext>
                  </a:extLst>
                </a:gridCol>
              </a:tblGrid>
              <a:tr h="34232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Cost Types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49397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Labor Costs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$ 70000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70020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and Licensing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$ 15000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257154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Consultant Fees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$ 20000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060596"/>
                  </a:ext>
                </a:extLst>
              </a:tr>
              <a:tr h="3423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Miscellaneous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$ 7500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420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>
          <a:xfrm>
            <a:off x="720000" y="4590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</a:t>
            </a:r>
            <a:r>
              <a:rPr lang="en" dirty="0">
                <a:solidFill>
                  <a:schemeClr val="dk1"/>
                </a:solidFill>
              </a:rPr>
              <a:t>work on?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title" idx="2"/>
          </p:nvPr>
        </p:nvSpPr>
        <p:spPr>
          <a:xfrm>
            <a:off x="5386849" y="298273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Analyze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5386853" y="3510452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1"/>
                </a:solidFill>
                <a:latin typeface="Söhne"/>
              </a:rPr>
              <a:t>SWOT analysis, Data Cleaning and EDA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 idx="3"/>
          </p:nvPr>
        </p:nvSpPr>
        <p:spPr>
          <a:xfrm>
            <a:off x="1812226" y="2998960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Initialization</a:t>
            </a:r>
            <a:endParaRPr dirty="0"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4"/>
          </p:nvPr>
        </p:nvSpPr>
        <p:spPr>
          <a:xfrm>
            <a:off x="1711710" y="3530570"/>
            <a:ext cx="2354232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1"/>
                </a:solidFill>
                <a:latin typeface="Söhne"/>
              </a:rPr>
              <a:t>Team building, Brainstorming &amp; Problem statement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2229658" y="1402280"/>
            <a:ext cx="1131600" cy="113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39"/>
          <p:cNvSpPr/>
          <p:nvPr/>
        </p:nvSpPr>
        <p:spPr>
          <a:xfrm>
            <a:off x="5781706" y="1412917"/>
            <a:ext cx="1131600" cy="113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733;p75">
            <a:extLst>
              <a:ext uri="{FF2B5EF4-FFF2-40B4-BE49-F238E27FC236}">
                <a16:creationId xmlns:a16="http://schemas.microsoft.com/office/drawing/2014/main" id="{D758105A-D9FB-E0DB-C0AA-6C293BE87D9E}"/>
              </a:ext>
            </a:extLst>
          </p:cNvPr>
          <p:cNvGrpSpPr/>
          <p:nvPr/>
        </p:nvGrpSpPr>
        <p:grpSpPr>
          <a:xfrm>
            <a:off x="2618579" y="1790320"/>
            <a:ext cx="353757" cy="351463"/>
            <a:chOff x="-22845575" y="3504075"/>
            <a:chExt cx="296950" cy="295025"/>
          </a:xfrm>
        </p:grpSpPr>
        <p:sp>
          <p:nvSpPr>
            <p:cNvPr id="3" name="Google Shape;5734;p75">
              <a:extLst>
                <a:ext uri="{FF2B5EF4-FFF2-40B4-BE49-F238E27FC236}">
                  <a16:creationId xmlns:a16="http://schemas.microsoft.com/office/drawing/2014/main" id="{971CE0AA-F21D-C61C-1DA8-36AA416D86C6}"/>
                </a:ext>
              </a:extLst>
            </p:cNvPr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4" name="Google Shape;5735;p75">
              <a:extLst>
                <a:ext uri="{FF2B5EF4-FFF2-40B4-BE49-F238E27FC236}">
                  <a16:creationId xmlns:a16="http://schemas.microsoft.com/office/drawing/2014/main" id="{4E6E4338-8632-A3B1-2DCD-4513DF7BDDBC}"/>
                </a:ext>
              </a:extLst>
            </p:cNvPr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11" name="Google Shape;8032;p80">
            <a:extLst>
              <a:ext uri="{FF2B5EF4-FFF2-40B4-BE49-F238E27FC236}">
                <a16:creationId xmlns:a16="http://schemas.microsoft.com/office/drawing/2014/main" id="{E91DD186-EACB-4DB4-0B2B-74D38F3ACB68}"/>
              </a:ext>
            </a:extLst>
          </p:cNvPr>
          <p:cNvGrpSpPr/>
          <p:nvPr/>
        </p:nvGrpSpPr>
        <p:grpSpPr>
          <a:xfrm>
            <a:off x="6147219" y="1768887"/>
            <a:ext cx="424159" cy="419659"/>
            <a:chOff x="-1182750" y="3962900"/>
            <a:chExt cx="294575" cy="291450"/>
          </a:xfrm>
        </p:grpSpPr>
        <p:sp>
          <p:nvSpPr>
            <p:cNvPr id="12" name="Google Shape;8033;p80">
              <a:extLst>
                <a:ext uri="{FF2B5EF4-FFF2-40B4-BE49-F238E27FC236}">
                  <a16:creationId xmlns:a16="http://schemas.microsoft.com/office/drawing/2014/main" id="{8E47CAF3-2331-26D7-40E9-6DDD4C5A5780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34;p80">
              <a:extLst>
                <a:ext uri="{FF2B5EF4-FFF2-40B4-BE49-F238E27FC236}">
                  <a16:creationId xmlns:a16="http://schemas.microsoft.com/office/drawing/2014/main" id="{BBE8CAA1-BFA4-E62C-AEF9-0E25181128B9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35;p80">
              <a:extLst>
                <a:ext uri="{FF2B5EF4-FFF2-40B4-BE49-F238E27FC236}">
                  <a16:creationId xmlns:a16="http://schemas.microsoft.com/office/drawing/2014/main" id="{545EE402-1627-8A63-09B5-779745C82FAB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36;p80">
              <a:extLst>
                <a:ext uri="{FF2B5EF4-FFF2-40B4-BE49-F238E27FC236}">
                  <a16:creationId xmlns:a16="http://schemas.microsoft.com/office/drawing/2014/main" id="{88A13C95-DF29-2B98-6D09-0685562D3771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37;p80">
              <a:extLst>
                <a:ext uri="{FF2B5EF4-FFF2-40B4-BE49-F238E27FC236}">
                  <a16:creationId xmlns:a16="http://schemas.microsoft.com/office/drawing/2014/main" id="{45C623D4-8EF8-4B22-9051-C40D97DCD73B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38;p80">
              <a:extLst>
                <a:ext uri="{FF2B5EF4-FFF2-40B4-BE49-F238E27FC236}">
                  <a16:creationId xmlns:a16="http://schemas.microsoft.com/office/drawing/2014/main" id="{117F5484-209D-E20E-3F43-AA5590DD7751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39;p80">
              <a:extLst>
                <a:ext uri="{FF2B5EF4-FFF2-40B4-BE49-F238E27FC236}">
                  <a16:creationId xmlns:a16="http://schemas.microsoft.com/office/drawing/2014/main" id="{7F1F9B54-BA6A-BE62-E365-F0A751F26CA3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Initialization</a:t>
            </a:r>
            <a:endParaRPr dirty="0"/>
          </a:p>
        </p:txBody>
      </p:sp>
      <p:sp>
        <p:nvSpPr>
          <p:cNvPr id="371" name="Google Shape;371;p40"/>
          <p:cNvSpPr txBox="1">
            <a:spLocks noGrp="1"/>
          </p:cNvSpPr>
          <p:nvPr>
            <p:ph type="title" idx="2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subTitle" idx="1"/>
          </p:nvPr>
        </p:nvSpPr>
        <p:spPr>
          <a:xfrm>
            <a:off x="4886718" y="3257807"/>
            <a:ext cx="3520200" cy="642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tx1"/>
                </a:solidFill>
              </a:rPr>
              <a:t>Gathering and analyzing information to inform the team's decisions and problem statement development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>
            <a:spLocks noGrp="1"/>
          </p:cNvSpPr>
          <p:nvPr>
            <p:ph type="body" idx="1"/>
          </p:nvPr>
        </p:nvSpPr>
        <p:spPr>
          <a:xfrm>
            <a:off x="4490696" y="1390981"/>
            <a:ext cx="4653304" cy="2361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Team building: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dk1"/>
                </a:solidFill>
              </a:rPr>
              <a:t>Establish strong communication and positive working relationships among team members.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C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Brainstorming ideas: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dk1"/>
                </a:solidFill>
              </a:rPr>
              <a:t>Generate a wide range of potential ideas and solutions to explore.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C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Defining the problem statement: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dk1"/>
                </a:solidFill>
              </a:rPr>
              <a:t>Clearly identify and define the specific problem the project aims to solve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222637" y="946205"/>
            <a:ext cx="3515948" cy="1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</a:t>
            </a:r>
            <a:r>
              <a:rPr lang="en-CA" dirty="0">
                <a:solidFill>
                  <a:schemeClr val="tx1"/>
                </a:solidFill>
              </a:rPr>
              <a:t>Initialization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4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>
            <a:spLocks noGrp="1"/>
          </p:cNvSpPr>
          <p:nvPr>
            <p:ph type="body" idx="1"/>
          </p:nvPr>
        </p:nvSpPr>
        <p:spPr>
          <a:xfrm>
            <a:off x="4490696" y="1390981"/>
            <a:ext cx="4653304" cy="2361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Consultation with community members and stakeholders </a:t>
            </a:r>
            <a:r>
              <a:rPr lang="en-US" dirty="0">
                <a:solidFill>
                  <a:schemeClr val="bg1"/>
                </a:solidFill>
              </a:rPr>
              <a:t>to better understand their transportation needs, preferences, and challenges, and use that information to guide decision-making and service planning.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222637" y="946205"/>
            <a:ext cx="3515948" cy="1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 </a:t>
            </a:r>
            <a:r>
              <a:rPr lang="en-CA" dirty="0">
                <a:solidFill>
                  <a:schemeClr val="tx1"/>
                </a:solidFill>
              </a:rPr>
              <a:t>Engagement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9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</a:t>
            </a:r>
            <a:endParaRPr dirty="0"/>
          </a:p>
        </p:txBody>
      </p:sp>
      <p:sp>
        <p:nvSpPr>
          <p:cNvPr id="371" name="Google Shape;371;p40"/>
          <p:cNvSpPr txBox="1">
            <a:spLocks noGrp="1"/>
          </p:cNvSpPr>
          <p:nvPr>
            <p:ph type="title" idx="2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subTitle" idx="1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tx1"/>
                </a:solidFill>
              </a:rPr>
              <a:t>Identify patterns, trends, and relationships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6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r>
              <a:rPr lang="en" dirty="0">
                <a:solidFill>
                  <a:schemeClr val="dk1"/>
                </a:solidFill>
              </a:rPr>
              <a:t> Three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66" name="Google Shape;766;p56"/>
          <p:cNvSpPr txBox="1">
            <a:spLocks noGrp="1"/>
          </p:cNvSpPr>
          <p:nvPr>
            <p:ph type="title"/>
          </p:nvPr>
        </p:nvSpPr>
        <p:spPr>
          <a:xfrm>
            <a:off x="4930535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Raman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8" name="Google Shape;768;p56"/>
          <p:cNvSpPr txBox="1">
            <a:spLocks noGrp="1"/>
          </p:cNvSpPr>
          <p:nvPr>
            <p:ph type="title" idx="2"/>
          </p:nvPr>
        </p:nvSpPr>
        <p:spPr>
          <a:xfrm>
            <a:off x="237090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1"/>
                </a:solidFill>
              </a:rPr>
              <a:t>Krupali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70" name="Google Shape;770;p56"/>
          <p:cNvPicPr preferRelativeResize="0"/>
          <p:nvPr/>
        </p:nvPicPr>
        <p:blipFill>
          <a:blip r:embed="rId3"/>
          <a:srcRect/>
          <a:stretch/>
        </p:blipFill>
        <p:spPr>
          <a:xfrm>
            <a:off x="5117002" y="1458894"/>
            <a:ext cx="1729800" cy="1729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1" name="Google Shape;771;p56"/>
          <p:cNvPicPr preferRelativeResize="0"/>
          <p:nvPr/>
        </p:nvPicPr>
        <p:blipFill>
          <a:blip r:embed="rId4"/>
          <a:srcRect t="7375" b="7375"/>
          <a:stretch/>
        </p:blipFill>
        <p:spPr>
          <a:xfrm flipH="1">
            <a:off x="136408" y="1458894"/>
            <a:ext cx="1729800" cy="1729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770;p56">
            <a:extLst>
              <a:ext uri="{FF2B5EF4-FFF2-40B4-BE49-F238E27FC236}">
                <a16:creationId xmlns:a16="http://schemas.microsoft.com/office/drawing/2014/main" id="{C7DC5D91-76F6-DA5D-4D56-7E7A2C99906F}"/>
              </a:ext>
            </a:extLst>
          </p:cNvPr>
          <p:cNvPicPr preferRelativeResize="0"/>
          <p:nvPr/>
        </p:nvPicPr>
        <p:blipFill>
          <a:blip r:embed="rId5"/>
          <a:srcRect t="12500" b="12500"/>
          <a:stretch/>
        </p:blipFill>
        <p:spPr>
          <a:xfrm>
            <a:off x="7292432" y="1458894"/>
            <a:ext cx="1729800" cy="1729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770;p56">
            <a:extLst>
              <a:ext uri="{FF2B5EF4-FFF2-40B4-BE49-F238E27FC236}">
                <a16:creationId xmlns:a16="http://schemas.microsoft.com/office/drawing/2014/main" id="{5F55A914-4227-3E7A-B41F-857760961A78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2478458" y="1458894"/>
            <a:ext cx="1729800" cy="1729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768;p56">
            <a:extLst>
              <a:ext uri="{FF2B5EF4-FFF2-40B4-BE49-F238E27FC236}">
                <a16:creationId xmlns:a16="http://schemas.microsoft.com/office/drawing/2014/main" id="{67E62065-DF20-6781-AF4A-952F44B0AB25}"/>
              </a:ext>
            </a:extLst>
          </p:cNvPr>
          <p:cNvSpPr txBox="1">
            <a:spLocks/>
          </p:cNvSpPr>
          <p:nvPr/>
        </p:nvSpPr>
        <p:spPr>
          <a:xfrm>
            <a:off x="0" y="3343742"/>
            <a:ext cx="194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Abhishek</a:t>
            </a:r>
          </a:p>
        </p:txBody>
      </p:sp>
      <p:sp>
        <p:nvSpPr>
          <p:cNvPr id="6" name="Google Shape;768;p56">
            <a:extLst>
              <a:ext uri="{FF2B5EF4-FFF2-40B4-BE49-F238E27FC236}">
                <a16:creationId xmlns:a16="http://schemas.microsoft.com/office/drawing/2014/main" id="{265336B4-8E6A-74D9-E64C-D1CE46B3C019}"/>
              </a:ext>
            </a:extLst>
          </p:cNvPr>
          <p:cNvSpPr txBox="1">
            <a:spLocks/>
          </p:cNvSpPr>
          <p:nvPr/>
        </p:nvSpPr>
        <p:spPr>
          <a:xfrm>
            <a:off x="7136618" y="3343742"/>
            <a:ext cx="1944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Shubham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>
            <a:spLocks noGrp="1"/>
          </p:cNvSpPr>
          <p:nvPr>
            <p:ph type="body" idx="1"/>
          </p:nvPr>
        </p:nvSpPr>
        <p:spPr>
          <a:xfrm>
            <a:off x="4486408" y="1494037"/>
            <a:ext cx="3479400" cy="342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n" dirty="0">
                <a:solidFill>
                  <a:schemeClr val="dk1"/>
                </a:solidFill>
              </a:rPr>
              <a:t>We did a </a:t>
            </a:r>
            <a:r>
              <a:rPr lang="en" b="1" dirty="0">
                <a:solidFill>
                  <a:schemeClr val="bg1"/>
                </a:solidFill>
              </a:rPr>
              <a:t>SWOT</a:t>
            </a:r>
            <a:r>
              <a:rPr lang="en" dirty="0">
                <a:solidFill>
                  <a:schemeClr val="dk1"/>
                </a:solidFill>
              </a:rPr>
              <a:t> analysis on Transit Windsor: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713100" y="914400"/>
            <a:ext cx="3120900" cy="1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</a:t>
            </a:r>
            <a:r>
              <a:rPr lang="en" dirty="0">
                <a:solidFill>
                  <a:schemeClr val="dk1"/>
                </a:solidFill>
              </a:rPr>
              <a:t>Analysis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A603B286-1B26-4A3F-1EA5-0BB64611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07" y="1836750"/>
            <a:ext cx="4674627" cy="3306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5155615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1"/>
          </p:nvPr>
        </p:nvSpPr>
        <p:spPr>
          <a:xfrm>
            <a:off x="5155615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initial trends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8"/>
          <p:cNvSpPr txBox="1">
            <a:spLocks noGrp="1"/>
          </p:cNvSpPr>
          <p:nvPr>
            <p:ph type="title"/>
          </p:nvPr>
        </p:nvSpPr>
        <p:spPr>
          <a:xfrm>
            <a:off x="3314701" y="3592541"/>
            <a:ext cx="3858900" cy="1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</a:t>
            </a:r>
            <a:r>
              <a:rPr lang="en" dirty="0">
                <a:solidFill>
                  <a:schemeClr val="dk1"/>
                </a:solidFill>
              </a:rPr>
              <a:t>a thousand words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08BF3-D2CE-3911-C931-204040D77A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1"/>
            <a:ext cx="9144000" cy="50014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8CDCE30-1DAE-C919-A779-C8F1B1A4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42" y="0"/>
            <a:ext cx="5285961" cy="56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>
            <a:spLocks noGrp="1"/>
          </p:cNvSpPr>
          <p:nvPr>
            <p:ph type="title"/>
          </p:nvPr>
        </p:nvSpPr>
        <p:spPr>
          <a:xfrm>
            <a:off x="721698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2" name="Google Shape;345;p39">
            <a:extLst>
              <a:ext uri="{FF2B5EF4-FFF2-40B4-BE49-F238E27FC236}">
                <a16:creationId xmlns:a16="http://schemas.microsoft.com/office/drawing/2014/main" id="{4002558C-153A-690B-6658-18796306A042}"/>
              </a:ext>
            </a:extLst>
          </p:cNvPr>
          <p:cNvSpPr txBox="1">
            <a:spLocks/>
          </p:cNvSpPr>
          <p:nvPr/>
        </p:nvSpPr>
        <p:spPr>
          <a:xfrm>
            <a:off x="2260800" y="2571750"/>
            <a:ext cx="239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b="1" dirty="0">
                <a:solidFill>
                  <a:schemeClr val="tx1"/>
                </a:solidFill>
              </a:rPr>
              <a:t>Predict and Visualize</a:t>
            </a:r>
          </a:p>
          <a:p>
            <a:pPr algn="ctr"/>
            <a:r>
              <a:rPr lang="en-CA" dirty="0">
                <a:solidFill>
                  <a:schemeClr val="bg1"/>
                </a:solidFill>
                <a:latin typeface="Söhne"/>
              </a:rPr>
              <a:t>Create prediction models and Dashboard</a:t>
            </a:r>
          </a:p>
        </p:txBody>
      </p:sp>
      <p:sp>
        <p:nvSpPr>
          <p:cNvPr id="3" name="Google Shape;346;p39">
            <a:extLst>
              <a:ext uri="{FF2B5EF4-FFF2-40B4-BE49-F238E27FC236}">
                <a16:creationId xmlns:a16="http://schemas.microsoft.com/office/drawing/2014/main" id="{648BF903-BE66-ACC4-234F-647DA6AFC731}"/>
              </a:ext>
            </a:extLst>
          </p:cNvPr>
          <p:cNvSpPr txBox="1">
            <a:spLocks/>
          </p:cNvSpPr>
          <p:nvPr/>
        </p:nvSpPr>
        <p:spPr>
          <a:xfrm>
            <a:off x="2260800" y="3385749"/>
            <a:ext cx="2397600" cy="693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b="1" dirty="0">
                <a:solidFill>
                  <a:schemeClr val="tx1"/>
                </a:solidFill>
              </a:rPr>
              <a:t>Communicate</a:t>
            </a:r>
          </a:p>
          <a:p>
            <a:pPr algn="ctr"/>
            <a:r>
              <a:rPr lang="en-CA" dirty="0">
                <a:solidFill>
                  <a:schemeClr val="bg1"/>
                </a:solidFill>
                <a:latin typeface="Söhne"/>
              </a:rPr>
              <a:t>Communicate the key findings clearly to stakeholders.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Google Shape;349;p39">
            <a:extLst>
              <a:ext uri="{FF2B5EF4-FFF2-40B4-BE49-F238E27FC236}">
                <a16:creationId xmlns:a16="http://schemas.microsoft.com/office/drawing/2014/main" id="{4C68C27F-E949-0C9D-11BB-BE1917102DA2}"/>
              </a:ext>
            </a:extLst>
          </p:cNvPr>
          <p:cNvSpPr/>
          <p:nvPr/>
        </p:nvSpPr>
        <p:spPr>
          <a:xfrm>
            <a:off x="412650" y="2854525"/>
            <a:ext cx="1131600" cy="11316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8110;p80">
            <a:extLst>
              <a:ext uri="{FF2B5EF4-FFF2-40B4-BE49-F238E27FC236}">
                <a16:creationId xmlns:a16="http://schemas.microsoft.com/office/drawing/2014/main" id="{9B3A3D90-B742-877B-A7CF-A4CE51F56405}"/>
              </a:ext>
            </a:extLst>
          </p:cNvPr>
          <p:cNvGrpSpPr/>
          <p:nvPr/>
        </p:nvGrpSpPr>
        <p:grpSpPr>
          <a:xfrm>
            <a:off x="768620" y="3209937"/>
            <a:ext cx="419659" cy="420775"/>
            <a:chOff x="-5251625" y="3991275"/>
            <a:chExt cx="291450" cy="292225"/>
          </a:xfrm>
        </p:grpSpPr>
        <p:sp>
          <p:nvSpPr>
            <p:cNvPr id="6" name="Google Shape;8111;p80">
              <a:extLst>
                <a:ext uri="{FF2B5EF4-FFF2-40B4-BE49-F238E27FC236}">
                  <a16:creationId xmlns:a16="http://schemas.microsoft.com/office/drawing/2014/main" id="{FD364551-BE78-E8C0-E341-FC23ED8107A6}"/>
                </a:ext>
              </a:extLst>
            </p:cNvPr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12;p80">
              <a:extLst>
                <a:ext uri="{FF2B5EF4-FFF2-40B4-BE49-F238E27FC236}">
                  <a16:creationId xmlns:a16="http://schemas.microsoft.com/office/drawing/2014/main" id="{B555DF67-96BC-EFC8-8D7C-FEF6C7E955AC}"/>
                </a:ext>
              </a:extLst>
            </p:cNvPr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13;p80">
              <a:extLst>
                <a:ext uri="{FF2B5EF4-FFF2-40B4-BE49-F238E27FC236}">
                  <a16:creationId xmlns:a16="http://schemas.microsoft.com/office/drawing/2014/main" id="{65DF2589-ACEB-CFF9-E1E8-E80AC4DC380C}"/>
                </a:ext>
              </a:extLst>
            </p:cNvPr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14;p80">
              <a:extLst>
                <a:ext uri="{FF2B5EF4-FFF2-40B4-BE49-F238E27FC236}">
                  <a16:creationId xmlns:a16="http://schemas.microsoft.com/office/drawing/2014/main" id="{72654350-2C08-7B89-C483-742960CE88F9}"/>
                </a:ext>
              </a:extLst>
            </p:cNvPr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15;p80">
              <a:extLst>
                <a:ext uri="{FF2B5EF4-FFF2-40B4-BE49-F238E27FC236}">
                  <a16:creationId xmlns:a16="http://schemas.microsoft.com/office/drawing/2014/main" id="{1CEFAB55-0B10-FEDE-3BE1-5C29872396A8}"/>
                </a:ext>
              </a:extLst>
            </p:cNvPr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>
                <a:solidFill>
                  <a:schemeClr val="dk1"/>
                </a:solidFill>
              </a:rPr>
              <a:t> projects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2788270" y="584115"/>
            <a:ext cx="389608" cy="388770"/>
          </a:xfrm>
          <a:custGeom>
            <a:avLst/>
            <a:gdLst/>
            <a:ahLst/>
            <a:cxnLst/>
            <a:rect l="l" t="t" r="r" b="b"/>
            <a:pathLst>
              <a:path w="11146" h="11122" extrusionOk="0">
                <a:moveTo>
                  <a:pt x="5882" y="1643"/>
                </a:moveTo>
                <a:lnTo>
                  <a:pt x="5882" y="2644"/>
                </a:lnTo>
                <a:lnTo>
                  <a:pt x="5239" y="2644"/>
                </a:lnTo>
                <a:lnTo>
                  <a:pt x="5239" y="1643"/>
                </a:lnTo>
                <a:close/>
                <a:moveTo>
                  <a:pt x="5882" y="3239"/>
                </a:moveTo>
                <a:lnTo>
                  <a:pt x="5882" y="4263"/>
                </a:lnTo>
                <a:lnTo>
                  <a:pt x="5239" y="4263"/>
                </a:lnTo>
                <a:lnTo>
                  <a:pt x="5239" y="3239"/>
                </a:lnTo>
                <a:close/>
                <a:moveTo>
                  <a:pt x="2644" y="5239"/>
                </a:moveTo>
                <a:lnTo>
                  <a:pt x="2644" y="5882"/>
                </a:lnTo>
                <a:lnTo>
                  <a:pt x="1643" y="5882"/>
                </a:lnTo>
                <a:lnTo>
                  <a:pt x="1643" y="5239"/>
                </a:lnTo>
                <a:close/>
                <a:moveTo>
                  <a:pt x="4287" y="5239"/>
                </a:moveTo>
                <a:lnTo>
                  <a:pt x="4287" y="5882"/>
                </a:lnTo>
                <a:lnTo>
                  <a:pt x="3286" y="5882"/>
                </a:lnTo>
                <a:lnTo>
                  <a:pt x="3286" y="5239"/>
                </a:lnTo>
                <a:close/>
                <a:moveTo>
                  <a:pt x="7883" y="5239"/>
                </a:moveTo>
                <a:lnTo>
                  <a:pt x="7883" y="5882"/>
                </a:lnTo>
                <a:lnTo>
                  <a:pt x="6882" y="5882"/>
                </a:lnTo>
                <a:lnTo>
                  <a:pt x="6882" y="5239"/>
                </a:lnTo>
                <a:close/>
                <a:moveTo>
                  <a:pt x="9526" y="5239"/>
                </a:moveTo>
                <a:lnTo>
                  <a:pt x="9526" y="5882"/>
                </a:lnTo>
                <a:lnTo>
                  <a:pt x="8526" y="5882"/>
                </a:lnTo>
                <a:lnTo>
                  <a:pt x="8526" y="5239"/>
                </a:lnTo>
                <a:close/>
                <a:moveTo>
                  <a:pt x="5882" y="6882"/>
                </a:moveTo>
                <a:lnTo>
                  <a:pt x="5882" y="7883"/>
                </a:lnTo>
                <a:lnTo>
                  <a:pt x="5239" y="7883"/>
                </a:lnTo>
                <a:lnTo>
                  <a:pt x="5239" y="6882"/>
                </a:lnTo>
                <a:close/>
                <a:moveTo>
                  <a:pt x="5882" y="8478"/>
                </a:moveTo>
                <a:lnTo>
                  <a:pt x="5882" y="9478"/>
                </a:lnTo>
                <a:lnTo>
                  <a:pt x="5239" y="9478"/>
                </a:lnTo>
                <a:lnTo>
                  <a:pt x="5239" y="8478"/>
                </a:lnTo>
                <a:close/>
                <a:moveTo>
                  <a:pt x="3596" y="0"/>
                </a:moveTo>
                <a:lnTo>
                  <a:pt x="3596" y="3596"/>
                </a:lnTo>
                <a:lnTo>
                  <a:pt x="0" y="3596"/>
                </a:lnTo>
                <a:lnTo>
                  <a:pt x="0" y="5239"/>
                </a:lnTo>
                <a:lnTo>
                  <a:pt x="1000" y="5239"/>
                </a:lnTo>
                <a:lnTo>
                  <a:pt x="1000" y="5882"/>
                </a:lnTo>
                <a:lnTo>
                  <a:pt x="0" y="5882"/>
                </a:lnTo>
                <a:lnTo>
                  <a:pt x="0" y="7525"/>
                </a:lnTo>
                <a:lnTo>
                  <a:pt x="3596" y="7525"/>
                </a:lnTo>
                <a:lnTo>
                  <a:pt x="3596" y="11121"/>
                </a:lnTo>
                <a:lnTo>
                  <a:pt x="5239" y="11121"/>
                </a:lnTo>
                <a:lnTo>
                  <a:pt x="5239" y="10121"/>
                </a:lnTo>
                <a:lnTo>
                  <a:pt x="5882" y="10121"/>
                </a:lnTo>
                <a:lnTo>
                  <a:pt x="5882" y="11121"/>
                </a:lnTo>
                <a:lnTo>
                  <a:pt x="7525" y="11121"/>
                </a:lnTo>
                <a:lnTo>
                  <a:pt x="7525" y="7525"/>
                </a:lnTo>
                <a:lnTo>
                  <a:pt x="11145" y="7525"/>
                </a:lnTo>
                <a:lnTo>
                  <a:pt x="11145" y="5882"/>
                </a:lnTo>
                <a:lnTo>
                  <a:pt x="10121" y="5882"/>
                </a:lnTo>
                <a:lnTo>
                  <a:pt x="10121" y="5239"/>
                </a:lnTo>
                <a:lnTo>
                  <a:pt x="11145" y="5239"/>
                </a:lnTo>
                <a:lnTo>
                  <a:pt x="11145" y="3596"/>
                </a:lnTo>
                <a:lnTo>
                  <a:pt x="7525" y="3596"/>
                </a:lnTo>
                <a:lnTo>
                  <a:pt x="7525" y="0"/>
                </a:lnTo>
                <a:lnTo>
                  <a:pt x="5882" y="0"/>
                </a:lnTo>
                <a:lnTo>
                  <a:pt x="5882" y="1000"/>
                </a:lnTo>
                <a:lnTo>
                  <a:pt x="5239" y="1000"/>
                </a:lnTo>
                <a:lnTo>
                  <a:pt x="52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ADFE5-AD89-1FDC-34B8-5195C476067D}"/>
              </a:ext>
            </a:extLst>
          </p:cNvPr>
          <p:cNvSpPr txBox="1"/>
          <p:nvPr/>
        </p:nvSpPr>
        <p:spPr>
          <a:xfrm>
            <a:off x="1080653" y="1311915"/>
            <a:ext cx="67818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Strengthening partnerships: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 believe we could work on strengthening partnerships with other transit agencies, businesses, and organizations to create more integrated transportation options and provide more comprehensive services to riders.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Expansion: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Once Windsor Transit has been integrated within Windsor-Essex county, we would expand our scope to include other cities that may share similar transportation needs.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8370B-1D9B-918A-4AAE-92BCEFE27C05}"/>
              </a:ext>
            </a:extLst>
          </p:cNvPr>
          <p:cNvSpPr txBox="1"/>
          <p:nvPr/>
        </p:nvSpPr>
        <p:spPr>
          <a:xfrm>
            <a:off x="2304606" y="1617643"/>
            <a:ext cx="42450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5600" b="1" dirty="0">
                <a:solidFill>
                  <a:schemeClr val="lt1"/>
                </a:solidFill>
              </a:rPr>
              <a:t>Thank</a:t>
            </a:r>
            <a:r>
              <a:rPr lang="en" sz="5600" b="1" dirty="0">
                <a:solidFill>
                  <a:schemeClr val="dk1"/>
                </a:solidFill>
              </a:rPr>
              <a:t> you!</a:t>
            </a:r>
            <a:endParaRPr lang="en-US" sz="5600" b="1" dirty="0"/>
          </a:p>
        </p:txBody>
      </p:sp>
    </p:spTree>
    <p:extLst>
      <p:ext uri="{BB962C8B-B14F-4D97-AF65-F5344CB8AC3E}">
        <p14:creationId xmlns:p14="http://schemas.microsoft.com/office/powerpoint/2010/main" val="238557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project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done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3535950" y="3624303"/>
            <a:ext cx="2072100" cy="72602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 idx="2"/>
          </p:nvPr>
        </p:nvSpPr>
        <p:spPr>
          <a:xfrm>
            <a:off x="12764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3"/>
          </p:nvPr>
        </p:nvSpPr>
        <p:spPr>
          <a:xfrm>
            <a:off x="3535950" y="189394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Project Goals and Timeline</a:t>
            </a:r>
          </a:p>
        </p:txBody>
      </p:sp>
      <p:sp>
        <p:nvSpPr>
          <p:cNvPr id="303" name="Google Shape;303;p37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4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 idx="7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title" idx="13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6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 idx="19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1"/>
                </a:solidFill>
              </a:rPr>
              <a:t>contents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58095" y="1617070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Our</a:t>
            </a:r>
            <a:r>
              <a:rPr lang="en" dirty="0">
                <a:solidFill>
                  <a:schemeClr val="dk1"/>
                </a:solidFill>
              </a:rPr>
              <a:t> Project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1"/>
          </p:nvPr>
        </p:nvSpPr>
        <p:spPr>
          <a:xfrm>
            <a:off x="461176" y="2571749"/>
            <a:ext cx="5184250" cy="1010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CA" dirty="0">
                <a:solidFill>
                  <a:schemeClr val="bg1"/>
                </a:solidFill>
              </a:rPr>
              <a:t>We're tackling the challenges of congestion, overcrowding and limited accessibility in Windsor's transit system. Our project involves research, analysis, and planning to develop solutions for a more efficient and reliable transit service.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8;p41">
            <a:extLst>
              <a:ext uri="{FF2B5EF4-FFF2-40B4-BE49-F238E27FC236}">
                <a16:creationId xmlns:a16="http://schemas.microsoft.com/office/drawing/2014/main" id="{BEBF0519-AF5B-9F56-BEC7-8C88EA5BC4FF}"/>
              </a:ext>
            </a:extLst>
          </p:cNvPr>
          <p:cNvSpPr txBox="1">
            <a:spLocks/>
          </p:cNvSpPr>
          <p:nvPr/>
        </p:nvSpPr>
        <p:spPr>
          <a:xfrm>
            <a:off x="3623096" y="702001"/>
            <a:ext cx="4653304" cy="275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31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CA" sz="1400" b="1" dirty="0">
                <a:solidFill>
                  <a:schemeClr val="bg1"/>
                </a:solidFill>
              </a:rPr>
              <a:t>Congestion and Overcrowding: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/>
              <a:t>With growing urban populations and international students, Windsor transit system is becoming increasingly congested, leading to longer wait times, overcrowded vehicles, and unreliable service.</a:t>
            </a:r>
            <a:endParaRPr lang="en-CA" sz="1400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CA" sz="1400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CA" sz="1400" b="1" dirty="0">
                <a:solidFill>
                  <a:schemeClr val="bg1"/>
                </a:solidFill>
              </a:rPr>
              <a:t>Limited accessibility: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/>
              <a:t>Many transit routes are not accessible to all members of the city, particularly students and those with disabilities, who may struggle to use public transportation.</a:t>
            </a:r>
            <a:endParaRPr lang="en-CA" sz="1400" dirty="0"/>
          </a:p>
        </p:txBody>
      </p:sp>
      <p:pic>
        <p:nvPicPr>
          <p:cNvPr id="1026" name="Picture 2" descr="Tips for Using Twitter to Troubleshoot Travel Problems - Condé Nast ...">
            <a:extLst>
              <a:ext uri="{FF2B5EF4-FFF2-40B4-BE49-F238E27FC236}">
                <a16:creationId xmlns:a16="http://schemas.microsoft.com/office/drawing/2014/main" id="{7B29E096-FA74-D867-BDA3-1D16A96D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150"/>
            <a:ext cx="3623096" cy="35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>
            <a:spLocks noGrp="1"/>
          </p:cNvSpPr>
          <p:nvPr>
            <p:ph type="title"/>
          </p:nvPr>
        </p:nvSpPr>
        <p:spPr>
          <a:xfrm>
            <a:off x="712492" y="2983219"/>
            <a:ext cx="53358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</a:t>
            </a:r>
            <a:r>
              <a:rPr lang="en-CA" b="0" i="0" dirty="0">
                <a:solidFill>
                  <a:schemeClr val="bg1"/>
                </a:solidFill>
                <a:effectLst/>
                <a:latin typeface="Söhne"/>
              </a:rPr>
              <a:t>Anthony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A" b="0" i="0" dirty="0">
                <a:solidFill>
                  <a:schemeClr val="tx1"/>
                </a:solidFill>
                <a:effectLst/>
                <a:latin typeface="Söhne"/>
              </a:rPr>
              <a:t>Foxx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65" name="Google Shape;465;p45"/>
          <p:cNvSpPr txBox="1">
            <a:spLocks noGrp="1"/>
          </p:cNvSpPr>
          <p:nvPr>
            <p:ph type="subTitle" idx="1"/>
          </p:nvPr>
        </p:nvSpPr>
        <p:spPr>
          <a:xfrm>
            <a:off x="712492" y="646050"/>
            <a:ext cx="5335800" cy="22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"Good public transportation is not just a way to get around. It can bring a city together, create jobs, and stimulate economic growth."</a:t>
            </a:r>
            <a:endParaRPr dirty="0"/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 amt="57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901" b="15901"/>
          <a:stretch/>
        </p:blipFill>
        <p:spPr>
          <a:xfrm flipH="1">
            <a:off x="5180457" y="1792225"/>
            <a:ext cx="3963543" cy="335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7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55"/>
          <p:cNvGrpSpPr/>
          <p:nvPr/>
        </p:nvGrpSpPr>
        <p:grpSpPr>
          <a:xfrm>
            <a:off x="705613" y="912308"/>
            <a:ext cx="2621226" cy="6940777"/>
            <a:chOff x="829438" y="912308"/>
            <a:chExt cx="2621226" cy="6940777"/>
          </a:xfrm>
        </p:grpSpPr>
        <p:grpSp>
          <p:nvGrpSpPr>
            <p:cNvPr id="688" name="Google Shape;688;p55"/>
            <p:cNvGrpSpPr/>
            <p:nvPr/>
          </p:nvGrpSpPr>
          <p:grpSpPr>
            <a:xfrm rot="-5400000">
              <a:off x="-2416460" y="4158206"/>
              <a:ext cx="6940777" cy="448980"/>
              <a:chOff x="1852364" y="4569231"/>
              <a:chExt cx="6745822" cy="436369"/>
            </a:xfrm>
          </p:grpSpPr>
          <p:sp>
            <p:nvSpPr>
              <p:cNvPr id="689" name="Google Shape;689;p55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7981" extrusionOk="0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5"/>
              <p:cNvSpPr/>
              <p:nvPr/>
            </p:nvSpPr>
            <p:spPr>
              <a:xfrm flipH="1">
                <a:off x="1852364" y="4654524"/>
                <a:ext cx="56973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1" name="Google Shape;691;p55"/>
            <p:cNvSpPr/>
            <p:nvPr/>
          </p:nvSpPr>
          <p:spPr>
            <a:xfrm rot="10800000" flipH="1">
              <a:off x="916801" y="4568893"/>
              <a:ext cx="2533863" cy="1996304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5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</a:t>
            </a:r>
            <a:r>
              <a:rPr lang="en" dirty="0">
                <a:solidFill>
                  <a:schemeClr val="dk1"/>
                </a:solidFill>
              </a:rPr>
              <a:t> partner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45" name="Google Shape;745;p55"/>
          <p:cNvSpPr txBox="1"/>
          <p:nvPr/>
        </p:nvSpPr>
        <p:spPr>
          <a:xfrm>
            <a:off x="1140987" y="2175739"/>
            <a:ext cx="156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/>
                <a:ea typeface="Alata"/>
                <a:cs typeface="Alata"/>
                <a:sym typeface="Alata"/>
              </a:rPr>
              <a:t>Transit Windsor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49" name="Google Shape;749;p55"/>
          <p:cNvSpPr/>
          <p:nvPr/>
        </p:nvSpPr>
        <p:spPr>
          <a:xfrm>
            <a:off x="856006" y="2378284"/>
            <a:ext cx="159600" cy="15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 descr="A picture containing outdoor, sign&#10;&#10;Description automatically generated">
            <a:extLst>
              <a:ext uri="{FF2B5EF4-FFF2-40B4-BE49-F238E27FC236}">
                <a16:creationId xmlns:a16="http://schemas.microsoft.com/office/drawing/2014/main" id="{6E009013-7ACB-775B-2C7B-8D637053B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1" y="304800"/>
            <a:ext cx="7274379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2472075" y="1320400"/>
            <a:ext cx="5958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</a:t>
            </a:r>
            <a:r>
              <a:rPr lang="en" dirty="0">
                <a:solidFill>
                  <a:schemeClr val="dk1"/>
                </a:solidFill>
              </a:rPr>
              <a:t> numbers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"/>
          <p:cNvSpPr txBox="1">
            <a:spLocks noGrp="1"/>
          </p:cNvSpPr>
          <p:nvPr>
            <p:ph type="title"/>
          </p:nvPr>
        </p:nvSpPr>
        <p:spPr>
          <a:xfrm>
            <a:off x="1215328" y="967058"/>
            <a:ext cx="7616945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$100 Million</a:t>
            </a:r>
            <a:endParaRPr dirty="0"/>
          </a:p>
        </p:txBody>
      </p:sp>
      <p:sp>
        <p:nvSpPr>
          <p:cNvPr id="629" name="Google Shape;629;p53"/>
          <p:cNvSpPr txBox="1">
            <a:spLocks noGrp="1"/>
          </p:cNvSpPr>
          <p:nvPr>
            <p:ph type="subTitle" idx="1"/>
          </p:nvPr>
        </p:nvSpPr>
        <p:spPr>
          <a:xfrm>
            <a:off x="1784066" y="2640741"/>
            <a:ext cx="55944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Funding secured by Transit Windsor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ad Construction Project Proposal by Slidesgo">
  <a:themeElements>
    <a:clrScheme name="Simple Light">
      <a:dk1>
        <a:srgbClr val="FFFFFF"/>
      </a:dk1>
      <a:lt1>
        <a:srgbClr val="191919"/>
      </a:lt1>
      <a:dk2>
        <a:srgbClr val="C32E2E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3F06D21DE37248AC914B600C924F15" ma:contentTypeVersion="8" ma:contentTypeDescription="Create a new document." ma:contentTypeScope="" ma:versionID="08e11e45c7d67e0ae4137d54323502f9">
  <xsd:schema xmlns:xsd="http://www.w3.org/2001/XMLSchema" xmlns:xs="http://www.w3.org/2001/XMLSchema" xmlns:p="http://schemas.microsoft.com/office/2006/metadata/properties" xmlns:ns2="9a916489-07a6-46dd-ab81-f71f67753100" xmlns:ns3="83c1e269-955c-4f7d-b11e-e81780149a84" targetNamespace="http://schemas.microsoft.com/office/2006/metadata/properties" ma:root="true" ma:fieldsID="2b5bb203b60854d5fec7dc9f86cc4b97" ns2:_="" ns3:_="">
    <xsd:import namespace="9a916489-07a6-46dd-ab81-f71f67753100"/>
    <xsd:import namespace="83c1e269-955c-4f7d-b11e-e81780149a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16489-07a6-46dd-ab81-f71f677531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7671ed6-f239-4445-b5db-c397f9a6d2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1e269-955c-4f7d-b11e-e81780149a8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d350dba-2f8e-45e9-9d29-2816915e53e0}" ma:internalName="TaxCatchAll" ma:showField="CatchAllData" ma:web="83c1e269-955c-4f7d-b11e-e81780149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c1e269-955c-4f7d-b11e-e81780149a84" xsi:nil="true"/>
    <lcf76f155ced4ddcb4097134ff3c332f xmlns="9a916489-07a6-46dd-ab81-f71f6775310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6F8EEBD-4D42-4CE8-9719-9EC1B8313BB0}"/>
</file>

<file path=customXml/itemProps2.xml><?xml version="1.0" encoding="utf-8"?>
<ds:datastoreItem xmlns:ds="http://schemas.openxmlformats.org/officeDocument/2006/customXml" ds:itemID="{4E701CE6-CD6E-4C9C-8F63-5853AE197E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9A784F-0F12-4BED-9EE3-79743CF20075}"/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515</Words>
  <Application>Microsoft Office PowerPoint</Application>
  <PresentationFormat>On-screen Show (16:9)</PresentationFormat>
  <Paragraphs>105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Bayon</vt:lpstr>
      <vt:lpstr>Assistant</vt:lpstr>
      <vt:lpstr>Calibri</vt:lpstr>
      <vt:lpstr>Söhne</vt:lpstr>
      <vt:lpstr>Alata</vt:lpstr>
      <vt:lpstr>Arial</vt:lpstr>
      <vt:lpstr>Road Construction Project Proposal by Slidesgo</vt:lpstr>
      <vt:lpstr>Transit Windsor Capstone Project</vt:lpstr>
      <vt:lpstr>Team Three</vt:lpstr>
      <vt:lpstr>Future</vt:lpstr>
      <vt:lpstr>Our Project</vt:lpstr>
      <vt:lpstr>PowerPoint Presentation</vt:lpstr>
      <vt:lpstr>—Anthony Foxx</vt:lpstr>
      <vt:lpstr>Our partner</vt:lpstr>
      <vt:lpstr>Awesome numbers</vt:lpstr>
      <vt:lpstr>$100 Million</vt:lpstr>
      <vt:lpstr>1.2 Billion</vt:lpstr>
      <vt:lpstr>$2.8 Billion</vt:lpstr>
      <vt:lpstr>Project timeline</vt:lpstr>
      <vt:lpstr>Project goals</vt:lpstr>
      <vt:lpstr>Budget</vt:lpstr>
      <vt:lpstr>What did we work on?</vt:lpstr>
      <vt:lpstr>Initialization</vt:lpstr>
      <vt:lpstr>About the Initialization</vt:lpstr>
      <vt:lpstr>Public Engagement</vt:lpstr>
      <vt:lpstr>Analyze</vt:lpstr>
      <vt:lpstr>About the Analysis</vt:lpstr>
      <vt:lpstr>Now</vt:lpstr>
      <vt:lpstr>A picture is worth a thousand words</vt:lpstr>
      <vt:lpstr>PowerPoint Presentation</vt:lpstr>
      <vt:lpstr>Future</vt:lpstr>
      <vt:lpstr>Future projects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 Windsor Capstone Project</dc:title>
  <dc:creator>Admin</dc:creator>
  <cp:lastModifiedBy>Abhishek Rana</cp:lastModifiedBy>
  <cp:revision>7</cp:revision>
  <dcterms:modified xsi:type="dcterms:W3CDTF">2023-02-21T22:01:20Z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0x010100B03F06D21DE37248AC914B600C924F15</vt:lpwstr>
  </property>
</Properties>
</file>